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entation.xml" ContentType="application/vnd.openxmlformats-officedocument.presentationml.presentation.main+xml"/>
  <Override PartName="/ppt/slideLayouts/slideLayout6.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50" userDrawn="1">
          <p15:clr>
            <a:srgbClr val="A4A3A4"/>
          </p15:clr>
        </p15:guide>
        <p15:guide id="2" pos="3817" userDrawn="1">
          <p15:clr>
            <a:srgbClr val="A4A3A4"/>
          </p15:clr>
        </p15:guide>
        <p15:guide id="3" pos="3885" userDrawn="1">
          <p15:clr>
            <a:srgbClr val="A4A3A4"/>
          </p15:clr>
        </p15:guide>
        <p15:guide id="4" orient="horz" pos="618" userDrawn="1">
          <p15:clr>
            <a:srgbClr val="A4A3A4"/>
          </p15:clr>
        </p15:guide>
        <p15:guide id="5" pos="597" userDrawn="1">
          <p15:clr>
            <a:srgbClr val="A4A3A4"/>
          </p15:clr>
        </p15:guide>
        <p15:guide id="6" pos="665" userDrawn="1">
          <p15:clr>
            <a:srgbClr val="A4A3A4"/>
          </p15:clr>
        </p15:guide>
        <p15:guide id="7" orient="horz" pos="18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A5589"/>
    <a:srgbClr val="F1A8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68"/>
    <p:restoredTop sz="94737"/>
  </p:normalViewPr>
  <p:slideViewPr>
    <p:cSldViewPr snapToGrid="0">
      <p:cViewPr>
        <p:scale>
          <a:sx n="103" d="100"/>
          <a:sy n="103" d="100"/>
        </p:scale>
        <p:origin x="-208" y="208"/>
      </p:cViewPr>
      <p:guideLst>
        <p:guide orient="horz" pos="550"/>
        <p:guide pos="3817"/>
        <p:guide pos="3885"/>
        <p:guide orient="horz" pos="618"/>
        <p:guide pos="597"/>
        <p:guide pos="665"/>
        <p:guide orient="horz" pos="18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openxmlformats.org/officeDocument/2006/relationships/customXml" Target="../customXml/item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DAA3F4-C8EE-904F-AA6F-F67A2B18D13F}" type="datetimeFigureOut">
              <a:rPr lang="nl-NL" smtClean="0"/>
              <a:t>26-03-2026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1D1271-43FF-2D4A-8301-36BA8697E390}" type="slidenum">
              <a:rPr lang="nl-NL" smtClean="0"/>
              <a:t>‹nr.›</a:t>
            </a:fld>
            <a:endParaRPr lang="nl-NL"/>
          </a:p>
        </p:txBody>
      </p:sp>
    </p:spTree>
    <p:extLst>
      <p:ext uri="{BB962C8B-B14F-4D97-AF65-F5344CB8AC3E}">
        <p14:creationId xmlns:p14="http://schemas.microsoft.com/office/powerpoint/2010/main" val="23500148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D1D1271-43FF-2D4A-8301-36BA8697E390}" type="slidenum">
              <a:rPr lang="nl-NL" smtClean="0"/>
              <a:t>1</a:t>
            </a:fld>
            <a:endParaRPr lang="nl-NL"/>
          </a:p>
        </p:txBody>
      </p:sp>
    </p:spTree>
    <p:extLst>
      <p:ext uri="{BB962C8B-B14F-4D97-AF65-F5344CB8AC3E}">
        <p14:creationId xmlns:p14="http://schemas.microsoft.com/office/powerpoint/2010/main" val="1623463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B0A8F1-44CE-4D5F-DE28-D375EC5EF6B1}"/>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9FF58542-C0D3-2D56-1691-044C8FD479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2A72F9E0-EB71-8B9A-74EC-DF56F2B5EF8F}"/>
              </a:ext>
            </a:extLst>
          </p:cNvPr>
          <p:cNvSpPr>
            <a:spLocks noGrp="1"/>
          </p:cNvSpPr>
          <p:nvPr>
            <p:ph type="dt" sz="half" idx="10"/>
          </p:nvPr>
        </p:nvSpPr>
        <p:spPr/>
        <p:txBody>
          <a:bodyPr/>
          <a:lstStyle/>
          <a:p>
            <a:fld id="{EBB91BD1-C748-D644-979F-B59EE8A9719D}" type="datetimeFigureOut">
              <a:rPr lang="nl-NL" smtClean="0"/>
              <a:t>26-03-2026</a:t>
            </a:fld>
            <a:endParaRPr lang="nl-NL"/>
          </a:p>
        </p:txBody>
      </p:sp>
      <p:sp>
        <p:nvSpPr>
          <p:cNvPr id="5" name="Tijdelijke aanduiding voor voettekst 4">
            <a:extLst>
              <a:ext uri="{FF2B5EF4-FFF2-40B4-BE49-F238E27FC236}">
                <a16:creationId xmlns:a16="http://schemas.microsoft.com/office/drawing/2014/main" id="{7DA5FF64-B486-21D4-92D1-AEF03846FF2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FAD3296-C78E-6B0F-E804-2D2BD9B8C752}"/>
              </a:ext>
            </a:extLst>
          </p:cNvPr>
          <p:cNvSpPr>
            <a:spLocks noGrp="1"/>
          </p:cNvSpPr>
          <p:nvPr>
            <p:ph type="sldNum" sz="quarter" idx="12"/>
          </p:nvPr>
        </p:nvSpPr>
        <p:spPr/>
        <p:txBody>
          <a:bodyPr/>
          <a:lstStyle/>
          <a:p>
            <a:fld id="{8D548BBD-10CB-4946-BF4F-EA700F1C20D6}" type="slidenum">
              <a:rPr lang="nl-NL" smtClean="0"/>
              <a:t>‹nr.›</a:t>
            </a:fld>
            <a:endParaRPr lang="nl-NL"/>
          </a:p>
        </p:txBody>
      </p:sp>
    </p:spTree>
    <p:extLst>
      <p:ext uri="{BB962C8B-B14F-4D97-AF65-F5344CB8AC3E}">
        <p14:creationId xmlns:p14="http://schemas.microsoft.com/office/powerpoint/2010/main" val="36103450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D16D16-3AF7-93D5-B788-C7C2AF4EEB00}"/>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2EAC76F5-3DBD-89EE-23A2-BDB4387C679A}"/>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FB9A819-CBB6-7E7B-C99F-3FD474F7DA6A}"/>
              </a:ext>
            </a:extLst>
          </p:cNvPr>
          <p:cNvSpPr>
            <a:spLocks noGrp="1"/>
          </p:cNvSpPr>
          <p:nvPr>
            <p:ph type="dt" sz="half" idx="10"/>
          </p:nvPr>
        </p:nvSpPr>
        <p:spPr/>
        <p:txBody>
          <a:bodyPr/>
          <a:lstStyle/>
          <a:p>
            <a:fld id="{EBB91BD1-C748-D644-979F-B59EE8A9719D}" type="datetimeFigureOut">
              <a:rPr lang="nl-NL" smtClean="0"/>
              <a:t>27-03-2026</a:t>
            </a:fld>
            <a:endParaRPr lang="nl-NL"/>
          </a:p>
        </p:txBody>
      </p:sp>
      <p:sp>
        <p:nvSpPr>
          <p:cNvPr id="5" name="Tijdelijke aanduiding voor voettekst 4">
            <a:extLst>
              <a:ext uri="{FF2B5EF4-FFF2-40B4-BE49-F238E27FC236}">
                <a16:creationId xmlns:a16="http://schemas.microsoft.com/office/drawing/2014/main" id="{FDF4AD7B-4346-6F34-B5E1-49ABA3A724B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2BCBDBD-D609-FC8F-6292-51999C50EBA5}"/>
              </a:ext>
            </a:extLst>
          </p:cNvPr>
          <p:cNvSpPr>
            <a:spLocks noGrp="1"/>
          </p:cNvSpPr>
          <p:nvPr>
            <p:ph type="sldNum" sz="quarter" idx="12"/>
          </p:nvPr>
        </p:nvSpPr>
        <p:spPr/>
        <p:txBody>
          <a:bodyPr/>
          <a:lstStyle/>
          <a:p>
            <a:fld id="{8D548BBD-10CB-4946-BF4F-EA700F1C20D6}" type="slidenum">
              <a:rPr lang="nl-NL" smtClean="0"/>
              <a:t>‹nr.›</a:t>
            </a:fld>
            <a:endParaRPr lang="nl-NL"/>
          </a:p>
        </p:txBody>
      </p:sp>
    </p:spTree>
    <p:extLst>
      <p:ext uri="{BB962C8B-B14F-4D97-AF65-F5344CB8AC3E}">
        <p14:creationId xmlns:p14="http://schemas.microsoft.com/office/powerpoint/2010/main" val="3737285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220F8805-8ECC-2F76-9F35-4044D7B84900}"/>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01A71F6F-2DC7-B4E0-6621-8001CF484CC0}"/>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F2816DD-DFC3-67BB-8951-113C050E748F}"/>
              </a:ext>
            </a:extLst>
          </p:cNvPr>
          <p:cNvSpPr>
            <a:spLocks noGrp="1"/>
          </p:cNvSpPr>
          <p:nvPr>
            <p:ph type="dt" sz="half" idx="10"/>
          </p:nvPr>
        </p:nvSpPr>
        <p:spPr/>
        <p:txBody>
          <a:bodyPr/>
          <a:lstStyle/>
          <a:p>
            <a:fld id="{EBB91BD1-C748-D644-979F-B59EE8A9719D}" type="datetimeFigureOut">
              <a:rPr lang="nl-NL" smtClean="0"/>
              <a:t>27-03-2026</a:t>
            </a:fld>
            <a:endParaRPr lang="nl-NL"/>
          </a:p>
        </p:txBody>
      </p:sp>
      <p:sp>
        <p:nvSpPr>
          <p:cNvPr id="5" name="Tijdelijke aanduiding voor voettekst 4">
            <a:extLst>
              <a:ext uri="{FF2B5EF4-FFF2-40B4-BE49-F238E27FC236}">
                <a16:creationId xmlns:a16="http://schemas.microsoft.com/office/drawing/2014/main" id="{65BBBD56-9358-7893-06C2-9D21BDD1F9A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CA7FB60-4EEE-A739-5C6E-D874A41A9BC8}"/>
              </a:ext>
            </a:extLst>
          </p:cNvPr>
          <p:cNvSpPr>
            <a:spLocks noGrp="1"/>
          </p:cNvSpPr>
          <p:nvPr>
            <p:ph type="sldNum" sz="quarter" idx="12"/>
          </p:nvPr>
        </p:nvSpPr>
        <p:spPr/>
        <p:txBody>
          <a:bodyPr/>
          <a:lstStyle/>
          <a:p>
            <a:fld id="{8D548BBD-10CB-4946-BF4F-EA700F1C20D6}" type="slidenum">
              <a:rPr lang="nl-NL" smtClean="0"/>
              <a:t>‹nr.›</a:t>
            </a:fld>
            <a:endParaRPr lang="nl-NL"/>
          </a:p>
        </p:txBody>
      </p:sp>
    </p:spTree>
    <p:extLst>
      <p:ext uri="{BB962C8B-B14F-4D97-AF65-F5344CB8AC3E}">
        <p14:creationId xmlns:p14="http://schemas.microsoft.com/office/powerpoint/2010/main" val="235039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6CACCC-61F5-1C71-94BF-194B85F51BBE}"/>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BF6F2588-303F-C376-1EB9-5FFD0EB0CA3B}"/>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040D58B-B3CE-62B5-721A-0D617D81B132}"/>
              </a:ext>
            </a:extLst>
          </p:cNvPr>
          <p:cNvSpPr>
            <a:spLocks noGrp="1"/>
          </p:cNvSpPr>
          <p:nvPr>
            <p:ph type="dt" sz="half" idx="10"/>
          </p:nvPr>
        </p:nvSpPr>
        <p:spPr/>
        <p:txBody>
          <a:bodyPr/>
          <a:lstStyle/>
          <a:p>
            <a:fld id="{EBB91BD1-C748-D644-979F-B59EE8A9719D}" type="datetimeFigureOut">
              <a:rPr lang="nl-NL" smtClean="0"/>
              <a:t>27-03-2026</a:t>
            </a:fld>
            <a:endParaRPr lang="nl-NL"/>
          </a:p>
        </p:txBody>
      </p:sp>
      <p:sp>
        <p:nvSpPr>
          <p:cNvPr id="5" name="Tijdelijke aanduiding voor voettekst 4">
            <a:extLst>
              <a:ext uri="{FF2B5EF4-FFF2-40B4-BE49-F238E27FC236}">
                <a16:creationId xmlns:a16="http://schemas.microsoft.com/office/drawing/2014/main" id="{10A8ABAC-1F95-6A03-0E91-EF28F0D2BEC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BD832AA-53D8-F605-0A56-E009F3BE6021}"/>
              </a:ext>
            </a:extLst>
          </p:cNvPr>
          <p:cNvSpPr>
            <a:spLocks noGrp="1"/>
          </p:cNvSpPr>
          <p:nvPr>
            <p:ph type="sldNum" sz="quarter" idx="12"/>
          </p:nvPr>
        </p:nvSpPr>
        <p:spPr/>
        <p:txBody>
          <a:bodyPr/>
          <a:lstStyle/>
          <a:p>
            <a:fld id="{8D548BBD-10CB-4946-BF4F-EA700F1C20D6}" type="slidenum">
              <a:rPr lang="nl-NL" smtClean="0"/>
              <a:t>‹nr.›</a:t>
            </a:fld>
            <a:endParaRPr lang="nl-NL"/>
          </a:p>
        </p:txBody>
      </p:sp>
    </p:spTree>
    <p:extLst>
      <p:ext uri="{BB962C8B-B14F-4D97-AF65-F5344CB8AC3E}">
        <p14:creationId xmlns:p14="http://schemas.microsoft.com/office/powerpoint/2010/main" val="3384667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243432-84D6-2FB1-1A15-7523DA425AB9}"/>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777EC511-172F-10D4-D545-E9FF19E0F0E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23A557AD-09A5-454B-8348-E99ACE34D8FE}"/>
              </a:ext>
            </a:extLst>
          </p:cNvPr>
          <p:cNvSpPr>
            <a:spLocks noGrp="1"/>
          </p:cNvSpPr>
          <p:nvPr>
            <p:ph type="dt" sz="half" idx="10"/>
          </p:nvPr>
        </p:nvSpPr>
        <p:spPr/>
        <p:txBody>
          <a:bodyPr/>
          <a:lstStyle/>
          <a:p>
            <a:fld id="{EBB91BD1-C748-D644-979F-B59EE8A9719D}" type="datetimeFigureOut">
              <a:rPr lang="nl-NL" smtClean="0"/>
              <a:t>27-03-2026</a:t>
            </a:fld>
            <a:endParaRPr lang="nl-NL"/>
          </a:p>
        </p:txBody>
      </p:sp>
      <p:sp>
        <p:nvSpPr>
          <p:cNvPr id="5" name="Tijdelijke aanduiding voor voettekst 4">
            <a:extLst>
              <a:ext uri="{FF2B5EF4-FFF2-40B4-BE49-F238E27FC236}">
                <a16:creationId xmlns:a16="http://schemas.microsoft.com/office/drawing/2014/main" id="{B1954948-A607-5B14-F7D8-5E4174B1282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C6BFB48-A13B-0788-C503-355FC2AEFEFF}"/>
              </a:ext>
            </a:extLst>
          </p:cNvPr>
          <p:cNvSpPr>
            <a:spLocks noGrp="1"/>
          </p:cNvSpPr>
          <p:nvPr>
            <p:ph type="sldNum" sz="quarter" idx="12"/>
          </p:nvPr>
        </p:nvSpPr>
        <p:spPr/>
        <p:txBody>
          <a:bodyPr/>
          <a:lstStyle/>
          <a:p>
            <a:fld id="{8D548BBD-10CB-4946-BF4F-EA700F1C20D6}" type="slidenum">
              <a:rPr lang="nl-NL" smtClean="0"/>
              <a:t>‹nr.›</a:t>
            </a:fld>
            <a:endParaRPr lang="nl-NL"/>
          </a:p>
        </p:txBody>
      </p:sp>
    </p:spTree>
    <p:extLst>
      <p:ext uri="{BB962C8B-B14F-4D97-AF65-F5344CB8AC3E}">
        <p14:creationId xmlns:p14="http://schemas.microsoft.com/office/powerpoint/2010/main" val="775078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EE1311-B6B9-3928-831F-0A172759C7C7}"/>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5C23C35-66E1-1CD8-6D1A-AFC52DE5DEEE}"/>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BA9265D2-8E64-F0A4-0579-961071A51037}"/>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04136D5D-1C34-DA18-C3A3-C9CA4C24389C}"/>
              </a:ext>
            </a:extLst>
          </p:cNvPr>
          <p:cNvSpPr>
            <a:spLocks noGrp="1"/>
          </p:cNvSpPr>
          <p:nvPr>
            <p:ph type="dt" sz="half" idx="10"/>
          </p:nvPr>
        </p:nvSpPr>
        <p:spPr/>
        <p:txBody>
          <a:bodyPr/>
          <a:lstStyle/>
          <a:p>
            <a:fld id="{EBB91BD1-C748-D644-979F-B59EE8A9719D}" type="datetimeFigureOut">
              <a:rPr lang="nl-NL" smtClean="0"/>
              <a:t>27-03-2026</a:t>
            </a:fld>
            <a:endParaRPr lang="nl-NL"/>
          </a:p>
        </p:txBody>
      </p:sp>
      <p:sp>
        <p:nvSpPr>
          <p:cNvPr id="6" name="Tijdelijke aanduiding voor voettekst 5">
            <a:extLst>
              <a:ext uri="{FF2B5EF4-FFF2-40B4-BE49-F238E27FC236}">
                <a16:creationId xmlns:a16="http://schemas.microsoft.com/office/drawing/2014/main" id="{2287E94A-C44E-BB35-8427-91FD3011833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05B35CE-0F65-6753-4146-7773AAAEA522}"/>
              </a:ext>
            </a:extLst>
          </p:cNvPr>
          <p:cNvSpPr>
            <a:spLocks noGrp="1"/>
          </p:cNvSpPr>
          <p:nvPr>
            <p:ph type="sldNum" sz="quarter" idx="12"/>
          </p:nvPr>
        </p:nvSpPr>
        <p:spPr/>
        <p:txBody>
          <a:bodyPr/>
          <a:lstStyle/>
          <a:p>
            <a:fld id="{8D548BBD-10CB-4946-BF4F-EA700F1C20D6}" type="slidenum">
              <a:rPr lang="nl-NL" smtClean="0"/>
              <a:t>‹nr.›</a:t>
            </a:fld>
            <a:endParaRPr lang="nl-NL"/>
          </a:p>
        </p:txBody>
      </p:sp>
    </p:spTree>
    <p:extLst>
      <p:ext uri="{BB962C8B-B14F-4D97-AF65-F5344CB8AC3E}">
        <p14:creationId xmlns:p14="http://schemas.microsoft.com/office/powerpoint/2010/main" val="2764430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FA8127-95C6-6EF5-8D33-7FCCB5B26B27}"/>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CC080A0B-8FDF-7EA3-5162-E2C1EBDA40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AEF05A7F-9B19-5077-C0E9-2CEC30277A04}"/>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0E9C7FA0-9B72-56E0-6756-874F92B255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F9A41F1F-D06C-B520-E0AC-B23B7C37C874}"/>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C4F61B31-5423-D7E3-3853-3A89BFFE5D8C}"/>
              </a:ext>
            </a:extLst>
          </p:cNvPr>
          <p:cNvSpPr>
            <a:spLocks noGrp="1"/>
          </p:cNvSpPr>
          <p:nvPr>
            <p:ph type="dt" sz="half" idx="10"/>
          </p:nvPr>
        </p:nvSpPr>
        <p:spPr/>
        <p:txBody>
          <a:bodyPr/>
          <a:lstStyle/>
          <a:p>
            <a:fld id="{EBB91BD1-C748-D644-979F-B59EE8A9719D}" type="datetimeFigureOut">
              <a:rPr lang="nl-NL" smtClean="0"/>
              <a:t>27-03-2026</a:t>
            </a:fld>
            <a:endParaRPr lang="nl-NL"/>
          </a:p>
        </p:txBody>
      </p:sp>
      <p:sp>
        <p:nvSpPr>
          <p:cNvPr id="8" name="Tijdelijke aanduiding voor voettekst 7">
            <a:extLst>
              <a:ext uri="{FF2B5EF4-FFF2-40B4-BE49-F238E27FC236}">
                <a16:creationId xmlns:a16="http://schemas.microsoft.com/office/drawing/2014/main" id="{8CA01C04-D10D-5004-48F7-F26F5FD1DBC6}"/>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37564A8B-81FF-7549-85A4-0795A285376F}"/>
              </a:ext>
            </a:extLst>
          </p:cNvPr>
          <p:cNvSpPr>
            <a:spLocks noGrp="1"/>
          </p:cNvSpPr>
          <p:nvPr>
            <p:ph type="sldNum" sz="quarter" idx="12"/>
          </p:nvPr>
        </p:nvSpPr>
        <p:spPr/>
        <p:txBody>
          <a:bodyPr/>
          <a:lstStyle/>
          <a:p>
            <a:fld id="{8D548BBD-10CB-4946-BF4F-EA700F1C20D6}" type="slidenum">
              <a:rPr lang="nl-NL" smtClean="0"/>
              <a:t>‹nr.›</a:t>
            </a:fld>
            <a:endParaRPr lang="nl-NL"/>
          </a:p>
        </p:txBody>
      </p:sp>
    </p:spTree>
    <p:extLst>
      <p:ext uri="{BB962C8B-B14F-4D97-AF65-F5344CB8AC3E}">
        <p14:creationId xmlns:p14="http://schemas.microsoft.com/office/powerpoint/2010/main" val="2263887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261A3B-6045-05FC-A369-D07322ADB257}"/>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E4BACCFB-0EB6-43FB-C635-55F407D48C09}"/>
              </a:ext>
            </a:extLst>
          </p:cNvPr>
          <p:cNvSpPr>
            <a:spLocks noGrp="1"/>
          </p:cNvSpPr>
          <p:nvPr>
            <p:ph type="dt" sz="half" idx="10"/>
          </p:nvPr>
        </p:nvSpPr>
        <p:spPr/>
        <p:txBody>
          <a:bodyPr/>
          <a:lstStyle/>
          <a:p>
            <a:fld id="{EBB91BD1-C748-D644-979F-B59EE8A9719D}" type="datetimeFigureOut">
              <a:rPr lang="nl-NL" smtClean="0"/>
              <a:t>27-03-2026</a:t>
            </a:fld>
            <a:endParaRPr lang="nl-NL"/>
          </a:p>
        </p:txBody>
      </p:sp>
      <p:sp>
        <p:nvSpPr>
          <p:cNvPr id="4" name="Tijdelijke aanduiding voor voettekst 3">
            <a:extLst>
              <a:ext uri="{FF2B5EF4-FFF2-40B4-BE49-F238E27FC236}">
                <a16:creationId xmlns:a16="http://schemas.microsoft.com/office/drawing/2014/main" id="{88D286B2-C7AF-B79B-637B-761ABA266EBA}"/>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698DFB46-8506-0A47-4361-183148587ACF}"/>
              </a:ext>
            </a:extLst>
          </p:cNvPr>
          <p:cNvSpPr>
            <a:spLocks noGrp="1"/>
          </p:cNvSpPr>
          <p:nvPr>
            <p:ph type="sldNum" sz="quarter" idx="12"/>
          </p:nvPr>
        </p:nvSpPr>
        <p:spPr/>
        <p:txBody>
          <a:bodyPr/>
          <a:lstStyle/>
          <a:p>
            <a:fld id="{8D548BBD-10CB-4946-BF4F-EA700F1C20D6}" type="slidenum">
              <a:rPr lang="nl-NL" smtClean="0"/>
              <a:t>‹nr.›</a:t>
            </a:fld>
            <a:endParaRPr lang="nl-NL"/>
          </a:p>
        </p:txBody>
      </p:sp>
    </p:spTree>
    <p:extLst>
      <p:ext uri="{BB962C8B-B14F-4D97-AF65-F5344CB8AC3E}">
        <p14:creationId xmlns:p14="http://schemas.microsoft.com/office/powerpoint/2010/main" val="2755214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6D453579-F6E3-0AED-C1D1-3FD03D5BD726}"/>
              </a:ext>
            </a:extLst>
          </p:cNvPr>
          <p:cNvSpPr>
            <a:spLocks noGrp="1"/>
          </p:cNvSpPr>
          <p:nvPr>
            <p:ph type="dt" sz="half" idx="10"/>
          </p:nvPr>
        </p:nvSpPr>
        <p:spPr/>
        <p:txBody>
          <a:bodyPr/>
          <a:lstStyle/>
          <a:p>
            <a:fld id="{EBB91BD1-C748-D644-979F-B59EE8A9719D}" type="datetimeFigureOut">
              <a:rPr lang="nl-NL" smtClean="0"/>
              <a:t>27-03-2026</a:t>
            </a:fld>
            <a:endParaRPr lang="nl-NL"/>
          </a:p>
        </p:txBody>
      </p:sp>
      <p:sp>
        <p:nvSpPr>
          <p:cNvPr id="3" name="Tijdelijke aanduiding voor voettekst 2">
            <a:extLst>
              <a:ext uri="{FF2B5EF4-FFF2-40B4-BE49-F238E27FC236}">
                <a16:creationId xmlns:a16="http://schemas.microsoft.com/office/drawing/2014/main" id="{588DF484-0677-B433-860D-0D2F4198F676}"/>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F5A364FD-84A4-11A4-C877-C841047B0DDC}"/>
              </a:ext>
            </a:extLst>
          </p:cNvPr>
          <p:cNvSpPr>
            <a:spLocks noGrp="1"/>
          </p:cNvSpPr>
          <p:nvPr>
            <p:ph type="sldNum" sz="quarter" idx="12"/>
          </p:nvPr>
        </p:nvSpPr>
        <p:spPr/>
        <p:txBody>
          <a:bodyPr/>
          <a:lstStyle/>
          <a:p>
            <a:fld id="{8D548BBD-10CB-4946-BF4F-EA700F1C20D6}" type="slidenum">
              <a:rPr lang="nl-NL" smtClean="0"/>
              <a:t>‹nr.›</a:t>
            </a:fld>
            <a:endParaRPr lang="nl-NL"/>
          </a:p>
        </p:txBody>
      </p:sp>
    </p:spTree>
    <p:extLst>
      <p:ext uri="{BB962C8B-B14F-4D97-AF65-F5344CB8AC3E}">
        <p14:creationId xmlns:p14="http://schemas.microsoft.com/office/powerpoint/2010/main" val="21323858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3C95B5-4F9B-9602-F5ED-3006911FCDAF}"/>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FC0EB9DA-AAAC-6684-142C-1DCA5A6A62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A8BD7C7A-E138-8F6B-E9E8-C29C24E0B9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37E0336F-88CC-6390-4BE2-0AB828D97DFD}"/>
              </a:ext>
            </a:extLst>
          </p:cNvPr>
          <p:cNvSpPr>
            <a:spLocks noGrp="1"/>
          </p:cNvSpPr>
          <p:nvPr>
            <p:ph type="dt" sz="half" idx="10"/>
          </p:nvPr>
        </p:nvSpPr>
        <p:spPr/>
        <p:txBody>
          <a:bodyPr/>
          <a:lstStyle/>
          <a:p>
            <a:fld id="{EBB91BD1-C748-D644-979F-B59EE8A9719D}" type="datetimeFigureOut">
              <a:rPr lang="nl-NL" smtClean="0"/>
              <a:t>27-03-2026</a:t>
            </a:fld>
            <a:endParaRPr lang="nl-NL"/>
          </a:p>
        </p:txBody>
      </p:sp>
      <p:sp>
        <p:nvSpPr>
          <p:cNvPr id="6" name="Tijdelijke aanduiding voor voettekst 5">
            <a:extLst>
              <a:ext uri="{FF2B5EF4-FFF2-40B4-BE49-F238E27FC236}">
                <a16:creationId xmlns:a16="http://schemas.microsoft.com/office/drawing/2014/main" id="{0C9285A0-AF9F-C563-DA95-975FD381CF5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730CD03E-E107-03D6-6320-65935823AB49}"/>
              </a:ext>
            </a:extLst>
          </p:cNvPr>
          <p:cNvSpPr>
            <a:spLocks noGrp="1"/>
          </p:cNvSpPr>
          <p:nvPr>
            <p:ph type="sldNum" sz="quarter" idx="12"/>
          </p:nvPr>
        </p:nvSpPr>
        <p:spPr/>
        <p:txBody>
          <a:bodyPr/>
          <a:lstStyle/>
          <a:p>
            <a:fld id="{8D548BBD-10CB-4946-BF4F-EA700F1C20D6}" type="slidenum">
              <a:rPr lang="nl-NL" smtClean="0"/>
              <a:t>‹nr.›</a:t>
            </a:fld>
            <a:endParaRPr lang="nl-NL"/>
          </a:p>
        </p:txBody>
      </p:sp>
    </p:spTree>
    <p:extLst>
      <p:ext uri="{BB962C8B-B14F-4D97-AF65-F5344CB8AC3E}">
        <p14:creationId xmlns:p14="http://schemas.microsoft.com/office/powerpoint/2010/main" val="2775544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7EDB0D-4333-E7D2-0CBA-270462A80964}"/>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DBEDAC43-1C7A-8B31-75DF-A64B3FEE61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226CEF1B-6569-169C-0AFF-4901DED78A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4B0B6FF8-9E6F-7E57-F6BA-3D214A868F00}"/>
              </a:ext>
            </a:extLst>
          </p:cNvPr>
          <p:cNvSpPr>
            <a:spLocks noGrp="1"/>
          </p:cNvSpPr>
          <p:nvPr>
            <p:ph type="dt" sz="half" idx="10"/>
          </p:nvPr>
        </p:nvSpPr>
        <p:spPr/>
        <p:txBody>
          <a:bodyPr/>
          <a:lstStyle/>
          <a:p>
            <a:fld id="{EBB91BD1-C748-D644-979F-B59EE8A9719D}" type="datetimeFigureOut">
              <a:rPr lang="nl-NL" smtClean="0"/>
              <a:t>27-03-2026</a:t>
            </a:fld>
            <a:endParaRPr lang="nl-NL"/>
          </a:p>
        </p:txBody>
      </p:sp>
      <p:sp>
        <p:nvSpPr>
          <p:cNvPr id="6" name="Tijdelijke aanduiding voor voettekst 5">
            <a:extLst>
              <a:ext uri="{FF2B5EF4-FFF2-40B4-BE49-F238E27FC236}">
                <a16:creationId xmlns:a16="http://schemas.microsoft.com/office/drawing/2014/main" id="{350684A9-C2EC-FC2E-2EDE-530CB9CDF29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9B33763-2901-B130-B9D3-75E100F052D5}"/>
              </a:ext>
            </a:extLst>
          </p:cNvPr>
          <p:cNvSpPr>
            <a:spLocks noGrp="1"/>
          </p:cNvSpPr>
          <p:nvPr>
            <p:ph type="sldNum" sz="quarter" idx="12"/>
          </p:nvPr>
        </p:nvSpPr>
        <p:spPr/>
        <p:txBody>
          <a:bodyPr/>
          <a:lstStyle/>
          <a:p>
            <a:fld id="{8D548BBD-10CB-4946-BF4F-EA700F1C20D6}" type="slidenum">
              <a:rPr lang="nl-NL" smtClean="0"/>
              <a:t>‹nr.›</a:t>
            </a:fld>
            <a:endParaRPr lang="nl-NL"/>
          </a:p>
        </p:txBody>
      </p:sp>
    </p:spTree>
    <p:extLst>
      <p:ext uri="{BB962C8B-B14F-4D97-AF65-F5344CB8AC3E}">
        <p14:creationId xmlns:p14="http://schemas.microsoft.com/office/powerpoint/2010/main" val="14498954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6070F41-B3B8-49E4-DA94-691F352523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4C326FB2-4FE7-930D-3E36-A1E25F896C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B9DF1BE-C0D8-3303-F664-AFCD70341B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BB91BD1-C748-D644-979F-B59EE8A9719D}" type="datetimeFigureOut">
              <a:rPr lang="nl-NL" smtClean="0"/>
              <a:t>26-03-2026</a:t>
            </a:fld>
            <a:endParaRPr lang="nl-NL"/>
          </a:p>
        </p:txBody>
      </p:sp>
      <p:sp>
        <p:nvSpPr>
          <p:cNvPr id="5" name="Tijdelijke aanduiding voor voettekst 4">
            <a:extLst>
              <a:ext uri="{FF2B5EF4-FFF2-40B4-BE49-F238E27FC236}">
                <a16:creationId xmlns:a16="http://schemas.microsoft.com/office/drawing/2014/main" id="{5503D975-1F08-6453-83FA-AC91E6DD21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F68FAE7A-93BF-3FCD-A281-DA120B2BED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D548BBD-10CB-4946-BF4F-EA700F1C20D6}" type="slidenum">
              <a:rPr lang="nl-NL" smtClean="0"/>
              <a:t>‹nr.›</a:t>
            </a:fld>
            <a:endParaRPr lang="nl-NL"/>
          </a:p>
        </p:txBody>
      </p:sp>
    </p:spTree>
    <p:extLst>
      <p:ext uri="{BB962C8B-B14F-4D97-AF65-F5344CB8AC3E}">
        <p14:creationId xmlns:p14="http://schemas.microsoft.com/office/powerpoint/2010/main" val="14699358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CBC19A2E-AC39-3137-6CE5-AC902E726CD9}"/>
              </a:ext>
            </a:extLst>
          </p:cNvPr>
          <p:cNvSpPr>
            <a:spLocks noGrp="1"/>
          </p:cNvSpPr>
          <p:nvPr>
            <p:ph type="subTitle" idx="1"/>
          </p:nvPr>
        </p:nvSpPr>
        <p:spPr/>
        <p:txBody>
          <a:bodyPr/>
          <a:lstStyle/>
          <a:p>
            <a:endParaRPr lang="nl-NL"/>
          </a:p>
        </p:txBody>
      </p:sp>
      <p:pic>
        <p:nvPicPr>
          <p:cNvPr id="9" name="Afbeelding 8">
            <a:extLst>
              <a:ext uri="{FF2B5EF4-FFF2-40B4-BE49-F238E27FC236}">
                <a16:creationId xmlns:a16="http://schemas.microsoft.com/office/drawing/2014/main" id="{4CCFEF84-3964-2A65-8871-59DD603F2C1A}"/>
              </a:ext>
            </a:extLst>
          </p:cNvPr>
          <p:cNvPicPr>
            <a:picLocks noChangeAspect="1"/>
          </p:cNvPicPr>
          <p:nvPr/>
        </p:nvPicPr>
        <p:blipFill>
          <a:blip r:embed="rId3"/>
          <a:srcRect/>
          <a:stretch/>
        </p:blipFill>
        <p:spPr>
          <a:xfrm>
            <a:off x="0" y="0"/>
            <a:ext cx="12192000" cy="6858000"/>
          </a:xfrm>
          <a:prstGeom prst="rect">
            <a:avLst/>
          </a:prstGeom>
        </p:spPr>
      </p:pic>
      <p:sp>
        <p:nvSpPr>
          <p:cNvPr id="14" name="Tekstvak 13">
            <a:extLst>
              <a:ext uri="{FF2B5EF4-FFF2-40B4-BE49-F238E27FC236}">
                <a16:creationId xmlns:a16="http://schemas.microsoft.com/office/drawing/2014/main" id="{E3B3D9A6-46ED-4656-C9B5-50141A8E76B2}"/>
              </a:ext>
            </a:extLst>
          </p:cNvPr>
          <p:cNvSpPr txBox="1"/>
          <p:nvPr/>
        </p:nvSpPr>
        <p:spPr>
          <a:xfrm>
            <a:off x="5964254" y="3281294"/>
            <a:ext cx="5243496" cy="2031325"/>
          </a:xfrm>
          <a:prstGeom prst="rect">
            <a:avLst/>
          </a:prstGeom>
          <a:noFill/>
        </p:spPr>
        <p:txBody>
          <a:bodyPr wrap="square" rtlCol="0">
            <a:spAutoFit/>
          </a:bodyPr>
          <a:lstStyle/>
          <a:p>
            <a:r>
              <a:rPr lang="nl-NL" dirty="0">
                <a:solidFill>
                  <a:schemeClr val="bg1"/>
                </a:solidFill>
                <a:latin typeface="Calibri" panose="020F0502020204030204" pitchFamily="34" charset="0"/>
                <a:cs typeface="Calibri" panose="020F0502020204030204" pitchFamily="34" charset="0"/>
              </a:rPr>
              <a:t>Ontdek de mogelijkheden van ondernemen in het hart van Brunssum, waar wij, in een levendig gebied vol kansen, klaarstaan voor ambitieuze ondernemers. </a:t>
            </a:r>
          </a:p>
          <a:p>
            <a:r>
              <a:rPr lang="nl-NL" dirty="0">
                <a:solidFill>
                  <a:schemeClr val="bg1"/>
                </a:solidFill>
                <a:latin typeface="Calibri" panose="020F0502020204030204" pitchFamily="34" charset="0"/>
                <a:cs typeface="Calibri" panose="020F0502020204030204" pitchFamily="34" charset="0"/>
              </a:rPr>
              <a:t>We ambiëren ondernemers met een frisse blik op ondernemerschap, die willen bijdragen aan een kwalitatieve uitstraling van het centrum, waarbij een gezonde diversiteit aan branches wordt nagestreefd.</a:t>
            </a:r>
          </a:p>
        </p:txBody>
      </p:sp>
      <p:pic>
        <p:nvPicPr>
          <p:cNvPr id="5" name="Graphic 4">
            <a:extLst>
              <a:ext uri="{FF2B5EF4-FFF2-40B4-BE49-F238E27FC236}">
                <a16:creationId xmlns:a16="http://schemas.microsoft.com/office/drawing/2014/main" id="{9CCC7D89-2D7A-776E-1397-76B1052214B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957572" y="-50180"/>
            <a:ext cx="1982787" cy="1982787"/>
          </a:xfrm>
          <a:prstGeom prst="rect">
            <a:avLst/>
          </a:prstGeom>
        </p:spPr>
      </p:pic>
      <p:pic>
        <p:nvPicPr>
          <p:cNvPr id="15" name="Afbeelding 14">
            <a:extLst>
              <a:ext uri="{FF2B5EF4-FFF2-40B4-BE49-F238E27FC236}">
                <a16:creationId xmlns:a16="http://schemas.microsoft.com/office/drawing/2014/main" id="{3328E0AD-039E-1B81-6558-F10ADE5B5C8F}"/>
              </a:ext>
            </a:extLst>
          </p:cNvPr>
          <p:cNvPicPr>
            <a:picLocks noChangeAspect="1"/>
          </p:cNvPicPr>
          <p:nvPr/>
        </p:nvPicPr>
        <p:blipFill>
          <a:blip r:embed="rId5"/>
          <a:srcRect/>
          <a:stretch/>
        </p:blipFill>
        <p:spPr>
          <a:xfrm>
            <a:off x="6059488" y="1844547"/>
            <a:ext cx="5148262" cy="1154934"/>
          </a:xfrm>
          <a:prstGeom prst="rect">
            <a:avLst/>
          </a:prstGeom>
        </p:spPr>
      </p:pic>
      <p:pic>
        <p:nvPicPr>
          <p:cNvPr id="10" name="Afbeelding 9">
            <a:extLst>
              <a:ext uri="{FF2B5EF4-FFF2-40B4-BE49-F238E27FC236}">
                <a16:creationId xmlns:a16="http://schemas.microsoft.com/office/drawing/2014/main" id="{B067340A-79A8-BB65-3FDF-EBA73580DFA6}"/>
              </a:ext>
            </a:extLst>
          </p:cNvPr>
          <p:cNvPicPr>
            <a:picLocks noChangeAspect="1"/>
          </p:cNvPicPr>
          <p:nvPr/>
        </p:nvPicPr>
        <p:blipFill>
          <a:blip r:embed="rId6"/>
          <a:stretch>
            <a:fillRect/>
          </a:stretch>
        </p:blipFill>
        <p:spPr>
          <a:xfrm>
            <a:off x="8556415" y="307025"/>
            <a:ext cx="1537790" cy="1082914"/>
          </a:xfrm>
          <a:prstGeom prst="rect">
            <a:avLst/>
          </a:prstGeom>
        </p:spPr>
      </p:pic>
    </p:spTree>
    <p:extLst>
      <p:ext uri="{BB962C8B-B14F-4D97-AF65-F5344CB8AC3E}">
        <p14:creationId xmlns:p14="http://schemas.microsoft.com/office/powerpoint/2010/main" val="2981161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4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4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400"/>
                            </p:stCondLst>
                            <p:childTnLst>
                              <p:par>
                                <p:cTn id="10" presetID="2" presetClass="entr" presetSubtype="2" accel="50000" decel="50000"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400" fill="hold"/>
                                        <p:tgtEl>
                                          <p:spTgt spid="15"/>
                                        </p:tgtEl>
                                        <p:attrNameLst>
                                          <p:attrName>ppt_x</p:attrName>
                                        </p:attrNameLst>
                                      </p:cBhvr>
                                      <p:tavLst>
                                        <p:tav tm="0">
                                          <p:val>
                                            <p:strVal val="1+#ppt_w/2"/>
                                          </p:val>
                                        </p:tav>
                                        <p:tav tm="100000">
                                          <p:val>
                                            <p:strVal val="#ppt_x"/>
                                          </p:val>
                                        </p:tav>
                                      </p:tavLst>
                                    </p:anim>
                                    <p:anim calcmode="lin" valueType="num">
                                      <p:cBhvr additive="base">
                                        <p:cTn id="13" dur="4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0551DF-D5B2-EE21-D65C-C9EEEA33CF2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61832BD-2309-892C-3BD7-3DDA98BAEE09}"/>
              </a:ext>
            </a:extLst>
          </p:cNvPr>
          <p:cNvSpPr>
            <a:spLocks noGrp="1"/>
          </p:cNvSpPr>
          <p:nvPr>
            <p:ph type="ctrTitle"/>
          </p:nvPr>
        </p:nvSpPr>
        <p:spPr/>
        <p:txBody>
          <a:bodyPr/>
          <a:lstStyle/>
          <a:p>
            <a:endParaRPr lang="nl-NL" dirty="0"/>
          </a:p>
        </p:txBody>
      </p:sp>
      <p:sp>
        <p:nvSpPr>
          <p:cNvPr id="3" name="Ondertitel 2">
            <a:extLst>
              <a:ext uri="{FF2B5EF4-FFF2-40B4-BE49-F238E27FC236}">
                <a16:creationId xmlns:a16="http://schemas.microsoft.com/office/drawing/2014/main" id="{DE8A7DB8-5D7F-9967-6C5E-4E7DC6B48017}"/>
              </a:ext>
            </a:extLst>
          </p:cNvPr>
          <p:cNvSpPr>
            <a:spLocks noGrp="1"/>
          </p:cNvSpPr>
          <p:nvPr>
            <p:ph type="subTitle" idx="1"/>
          </p:nvPr>
        </p:nvSpPr>
        <p:spPr/>
        <p:txBody>
          <a:bodyPr/>
          <a:lstStyle/>
          <a:p>
            <a:endParaRPr lang="nl-NL"/>
          </a:p>
        </p:txBody>
      </p:sp>
      <p:pic>
        <p:nvPicPr>
          <p:cNvPr id="9" name="Afbeelding 8">
            <a:extLst>
              <a:ext uri="{FF2B5EF4-FFF2-40B4-BE49-F238E27FC236}">
                <a16:creationId xmlns:a16="http://schemas.microsoft.com/office/drawing/2014/main" id="{FB3DBAB3-C59F-4215-FE62-3E475E33A079}"/>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519849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624000-A599-176C-D0B6-2AC826F693D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62FBAE7-24A4-9E6F-3453-68B01D395A62}"/>
              </a:ext>
            </a:extLst>
          </p:cNvPr>
          <p:cNvSpPr>
            <a:spLocks noGrp="1"/>
          </p:cNvSpPr>
          <p:nvPr>
            <p:ph type="ctrTitle"/>
          </p:nvPr>
        </p:nvSpPr>
        <p:spPr/>
        <p:txBody>
          <a:bodyPr/>
          <a:lstStyle/>
          <a:p>
            <a:endParaRPr lang="nl-NL" dirty="0"/>
          </a:p>
        </p:txBody>
      </p:sp>
      <p:sp>
        <p:nvSpPr>
          <p:cNvPr id="3" name="Ondertitel 2">
            <a:extLst>
              <a:ext uri="{FF2B5EF4-FFF2-40B4-BE49-F238E27FC236}">
                <a16:creationId xmlns:a16="http://schemas.microsoft.com/office/drawing/2014/main" id="{71C00495-B35E-5E11-66C2-588E781B6AE6}"/>
              </a:ext>
            </a:extLst>
          </p:cNvPr>
          <p:cNvSpPr>
            <a:spLocks noGrp="1"/>
          </p:cNvSpPr>
          <p:nvPr>
            <p:ph type="subTitle" idx="1"/>
          </p:nvPr>
        </p:nvSpPr>
        <p:spPr/>
        <p:txBody>
          <a:bodyPr/>
          <a:lstStyle/>
          <a:p>
            <a:endParaRPr lang="nl-NL"/>
          </a:p>
        </p:txBody>
      </p:sp>
      <p:pic>
        <p:nvPicPr>
          <p:cNvPr id="9" name="Afbeelding 8">
            <a:extLst>
              <a:ext uri="{FF2B5EF4-FFF2-40B4-BE49-F238E27FC236}">
                <a16:creationId xmlns:a16="http://schemas.microsoft.com/office/drawing/2014/main" id="{5B493B40-FF64-CEC2-40FE-767349C19324}"/>
              </a:ext>
            </a:extLst>
          </p:cNvPr>
          <p:cNvPicPr>
            <a:picLocks noChangeAspect="1"/>
          </p:cNvPicPr>
          <p:nvPr/>
        </p:nvPicPr>
        <p:blipFill>
          <a:blip r:embed="rId2"/>
          <a:srcRect/>
          <a:stretch/>
        </p:blipFill>
        <p:spPr>
          <a:xfrm>
            <a:off x="0" y="0"/>
            <a:ext cx="12192000" cy="6858000"/>
          </a:xfrm>
          <a:prstGeom prst="rect">
            <a:avLst/>
          </a:prstGeom>
        </p:spPr>
      </p:pic>
      <p:sp>
        <p:nvSpPr>
          <p:cNvPr id="14" name="Tekstvak 13">
            <a:extLst>
              <a:ext uri="{FF2B5EF4-FFF2-40B4-BE49-F238E27FC236}">
                <a16:creationId xmlns:a16="http://schemas.microsoft.com/office/drawing/2014/main" id="{D8ED5DC0-A3DA-E292-87CA-149FCDA045BA}"/>
              </a:ext>
            </a:extLst>
          </p:cNvPr>
          <p:cNvSpPr txBox="1"/>
          <p:nvPr/>
        </p:nvSpPr>
        <p:spPr>
          <a:xfrm>
            <a:off x="841488" y="2300235"/>
            <a:ext cx="4273516" cy="2646878"/>
          </a:xfrm>
          <a:prstGeom prst="rect">
            <a:avLst/>
          </a:prstGeom>
          <a:noFill/>
        </p:spPr>
        <p:txBody>
          <a:bodyPr wrap="square" rtlCol="0">
            <a:spAutoFit/>
          </a:bodyPr>
          <a:lstStyle/>
          <a:p>
            <a:pPr>
              <a:buNone/>
            </a:pPr>
            <a:r>
              <a:rPr lang="nl-NL" sz="2200" b="1" dirty="0">
                <a:solidFill>
                  <a:srgbClr val="7A5589"/>
                </a:solidFill>
                <a:latin typeface="Calibri" panose="020F0502020204030204" pitchFamily="34" charset="0"/>
              </a:rPr>
              <a:t>Nu</a:t>
            </a:r>
            <a:r>
              <a:rPr lang="nl-NL" sz="2200" b="1" dirty="0">
                <a:latin typeface="Calibri" panose="020F0502020204030204" pitchFamily="34" charset="0"/>
              </a:rPr>
              <a:t> </a:t>
            </a:r>
            <a:r>
              <a:rPr lang="nl-NL" sz="2200" b="1" dirty="0">
                <a:solidFill>
                  <a:schemeClr val="bg1"/>
                </a:solidFill>
                <a:latin typeface="Calibri" panose="020F0502020204030204" pitchFamily="34" charset="0"/>
              </a:rPr>
              <a:t>is het moment</a:t>
            </a:r>
            <a:br>
              <a:rPr lang="nl-NL" dirty="0">
                <a:latin typeface="Calibri Light" panose="020F0302020204030204" pitchFamily="34" charset="0"/>
              </a:rPr>
            </a:br>
            <a:br>
              <a:rPr lang="nl-NL" dirty="0">
                <a:latin typeface="Calibri Light" panose="020F0302020204030204" pitchFamily="34" charset="0"/>
              </a:rPr>
            </a:br>
            <a:r>
              <a:rPr lang="nl-NL" dirty="0">
                <a:solidFill>
                  <a:schemeClr val="bg1"/>
                </a:solidFill>
                <a:latin typeface="Calibri Light" panose="020F0302020204030204" pitchFamily="34" charset="0"/>
              </a:rPr>
              <a:t>Brunssum centrum ondergaat een transformatie en ontlokt zijn potentieel. </a:t>
            </a:r>
          </a:p>
          <a:p>
            <a:pPr>
              <a:buNone/>
            </a:pPr>
            <a:r>
              <a:rPr lang="nl-NL" dirty="0">
                <a:solidFill>
                  <a:schemeClr val="bg1"/>
                </a:solidFill>
                <a:latin typeface="Calibri Light" panose="020F0302020204030204" pitchFamily="34" charset="0"/>
              </a:rPr>
              <a:t>De eerste ondernemers hebben inmiddels hun plek ingenomen, in navolging van verschillende (vastgoed)investeerders.</a:t>
            </a:r>
          </a:p>
          <a:p>
            <a:pPr>
              <a:buNone/>
            </a:pPr>
            <a:r>
              <a:rPr lang="nl-NL" dirty="0">
                <a:solidFill>
                  <a:schemeClr val="bg1"/>
                </a:solidFill>
                <a:latin typeface="Calibri Light" panose="020F0302020204030204" pitchFamily="34" charset="0"/>
              </a:rPr>
              <a:t>Dit is uw kans om deel uit te maken </a:t>
            </a:r>
          </a:p>
          <a:p>
            <a:pPr>
              <a:buNone/>
            </a:pPr>
            <a:r>
              <a:rPr lang="nl-NL" dirty="0">
                <a:solidFill>
                  <a:schemeClr val="bg1"/>
                </a:solidFill>
                <a:latin typeface="Calibri Light" panose="020F0302020204030204" pitchFamily="34" charset="0"/>
              </a:rPr>
              <a:t>van een unieke ontwikkeling. </a:t>
            </a:r>
          </a:p>
        </p:txBody>
      </p:sp>
      <p:pic>
        <p:nvPicPr>
          <p:cNvPr id="6" name="Afbeelding 5">
            <a:extLst>
              <a:ext uri="{FF2B5EF4-FFF2-40B4-BE49-F238E27FC236}">
                <a16:creationId xmlns:a16="http://schemas.microsoft.com/office/drawing/2014/main" id="{AF6131FF-4389-6ACE-62A5-E684FA0D481E}"/>
              </a:ext>
            </a:extLst>
          </p:cNvPr>
          <p:cNvPicPr>
            <a:picLocks noChangeAspect="1"/>
          </p:cNvPicPr>
          <p:nvPr/>
        </p:nvPicPr>
        <p:blipFill>
          <a:blip r:embed="rId3"/>
          <a:srcRect/>
          <a:stretch/>
        </p:blipFill>
        <p:spPr>
          <a:xfrm>
            <a:off x="947738" y="888014"/>
            <a:ext cx="3752089" cy="1035733"/>
          </a:xfrm>
          <a:prstGeom prst="rect">
            <a:avLst/>
          </a:prstGeom>
        </p:spPr>
      </p:pic>
    </p:spTree>
    <p:extLst>
      <p:ext uri="{BB962C8B-B14F-4D97-AF65-F5344CB8AC3E}">
        <p14:creationId xmlns:p14="http://schemas.microsoft.com/office/powerpoint/2010/main" val="850536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400" fill="hold"/>
                                        <p:tgtEl>
                                          <p:spTgt spid="6"/>
                                        </p:tgtEl>
                                        <p:attrNameLst>
                                          <p:attrName>ppt_x</p:attrName>
                                        </p:attrNameLst>
                                      </p:cBhvr>
                                      <p:tavLst>
                                        <p:tav tm="0">
                                          <p:val>
                                            <p:strVal val="0-#ppt_w/2"/>
                                          </p:val>
                                        </p:tav>
                                        <p:tav tm="100000">
                                          <p:val>
                                            <p:strVal val="#ppt_x"/>
                                          </p:val>
                                        </p:tav>
                                      </p:tavLst>
                                    </p:anim>
                                    <p:anim calcmode="lin" valueType="num">
                                      <p:cBhvr additive="base">
                                        <p:cTn id="8" dur="4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 calcmode="lin" valueType="num">
                                      <p:cBhvr additive="base">
                                        <p:cTn id="13" dur="400" fill="hold"/>
                                        <p:tgtEl>
                                          <p:spTgt spid="14">
                                            <p:txEl>
                                              <p:pRg st="0" end="0"/>
                                            </p:txEl>
                                          </p:spTgt>
                                        </p:tgtEl>
                                        <p:attrNameLst>
                                          <p:attrName>ppt_x</p:attrName>
                                        </p:attrNameLst>
                                      </p:cBhvr>
                                      <p:tavLst>
                                        <p:tav tm="0">
                                          <p:val>
                                            <p:strVal val="0-#ppt_w/2"/>
                                          </p:val>
                                        </p:tav>
                                        <p:tav tm="100000">
                                          <p:val>
                                            <p:strVal val="#ppt_x"/>
                                          </p:val>
                                        </p:tav>
                                      </p:tavLst>
                                    </p:anim>
                                    <p:anim calcmode="lin" valueType="num">
                                      <p:cBhvr additive="base">
                                        <p:cTn id="14" dur="400" fill="hold"/>
                                        <p:tgtEl>
                                          <p:spTgt spid="14">
                                            <p:txEl>
                                              <p:pRg st="0" end="0"/>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 calcmode="lin" valueType="num">
                                      <p:cBhvr additive="base">
                                        <p:cTn id="17" dur="400" fill="hold"/>
                                        <p:tgtEl>
                                          <p:spTgt spid="14">
                                            <p:txEl>
                                              <p:pRg st="1" end="1"/>
                                            </p:txEl>
                                          </p:spTgt>
                                        </p:tgtEl>
                                        <p:attrNameLst>
                                          <p:attrName>ppt_x</p:attrName>
                                        </p:attrNameLst>
                                      </p:cBhvr>
                                      <p:tavLst>
                                        <p:tav tm="0">
                                          <p:val>
                                            <p:strVal val="0-#ppt_w/2"/>
                                          </p:val>
                                        </p:tav>
                                        <p:tav tm="100000">
                                          <p:val>
                                            <p:strVal val="#ppt_x"/>
                                          </p:val>
                                        </p:tav>
                                      </p:tavLst>
                                    </p:anim>
                                    <p:anim calcmode="lin" valueType="num">
                                      <p:cBhvr additive="base">
                                        <p:cTn id="18" dur="400" fill="hold"/>
                                        <p:tgtEl>
                                          <p:spTgt spid="14">
                                            <p:txEl>
                                              <p:pRg st="1" end="1"/>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4">
                                            <p:txEl>
                                              <p:pRg st="2" end="2"/>
                                            </p:txEl>
                                          </p:spTgt>
                                        </p:tgtEl>
                                        <p:attrNameLst>
                                          <p:attrName>style.visibility</p:attrName>
                                        </p:attrNameLst>
                                      </p:cBhvr>
                                      <p:to>
                                        <p:strVal val="visible"/>
                                      </p:to>
                                    </p:set>
                                    <p:anim calcmode="lin" valueType="num">
                                      <p:cBhvr additive="base">
                                        <p:cTn id="21" dur="400" fill="hold"/>
                                        <p:tgtEl>
                                          <p:spTgt spid="14">
                                            <p:txEl>
                                              <p:pRg st="2" end="2"/>
                                            </p:txEl>
                                          </p:spTgt>
                                        </p:tgtEl>
                                        <p:attrNameLst>
                                          <p:attrName>ppt_x</p:attrName>
                                        </p:attrNameLst>
                                      </p:cBhvr>
                                      <p:tavLst>
                                        <p:tav tm="0">
                                          <p:val>
                                            <p:strVal val="0-#ppt_w/2"/>
                                          </p:val>
                                        </p:tav>
                                        <p:tav tm="100000">
                                          <p:val>
                                            <p:strVal val="#ppt_x"/>
                                          </p:val>
                                        </p:tav>
                                      </p:tavLst>
                                    </p:anim>
                                    <p:anim calcmode="lin" valueType="num">
                                      <p:cBhvr additive="base">
                                        <p:cTn id="22" dur="400" fill="hold"/>
                                        <p:tgtEl>
                                          <p:spTgt spid="14">
                                            <p:txEl>
                                              <p:pRg st="2" end="2"/>
                                            </p:txEl>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4">
                                            <p:txEl>
                                              <p:pRg st="3" end="3"/>
                                            </p:txEl>
                                          </p:spTgt>
                                        </p:tgtEl>
                                        <p:attrNameLst>
                                          <p:attrName>style.visibility</p:attrName>
                                        </p:attrNameLst>
                                      </p:cBhvr>
                                      <p:to>
                                        <p:strVal val="visible"/>
                                      </p:to>
                                    </p:set>
                                    <p:anim calcmode="lin" valueType="num">
                                      <p:cBhvr additive="base">
                                        <p:cTn id="25" dur="400" fill="hold"/>
                                        <p:tgtEl>
                                          <p:spTgt spid="14">
                                            <p:txEl>
                                              <p:pRg st="3" end="3"/>
                                            </p:txEl>
                                          </p:spTgt>
                                        </p:tgtEl>
                                        <p:attrNameLst>
                                          <p:attrName>ppt_x</p:attrName>
                                        </p:attrNameLst>
                                      </p:cBhvr>
                                      <p:tavLst>
                                        <p:tav tm="0">
                                          <p:val>
                                            <p:strVal val="0-#ppt_w/2"/>
                                          </p:val>
                                        </p:tav>
                                        <p:tav tm="100000">
                                          <p:val>
                                            <p:strVal val="#ppt_x"/>
                                          </p:val>
                                        </p:tav>
                                      </p:tavLst>
                                    </p:anim>
                                    <p:anim calcmode="lin" valueType="num">
                                      <p:cBhvr additive="base">
                                        <p:cTn id="26" dur="400" fill="hold"/>
                                        <p:tgtEl>
                                          <p:spTgt spid="14">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allAtOnce"/>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EA6CB6-7A81-C647-B3FB-7C1CA0E3A041}"/>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34A3CE01-E3F3-5A70-BE3F-DF9199CF088C}"/>
              </a:ext>
            </a:extLst>
          </p:cNvPr>
          <p:cNvSpPr/>
          <p:nvPr/>
        </p:nvSpPr>
        <p:spPr>
          <a:xfrm>
            <a:off x="-141402" y="-131975"/>
            <a:ext cx="12462235" cy="7107810"/>
          </a:xfrm>
          <a:prstGeom prst="rect">
            <a:avLst/>
          </a:prstGeom>
          <a:solidFill>
            <a:srgbClr val="F1A8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2" name="Afbeelding 1">
            <a:extLst>
              <a:ext uri="{FF2B5EF4-FFF2-40B4-BE49-F238E27FC236}">
                <a16:creationId xmlns:a16="http://schemas.microsoft.com/office/drawing/2014/main" id="{09C2D02C-40A6-453F-AD3B-8323FE381D45}"/>
              </a:ext>
            </a:extLst>
          </p:cNvPr>
          <p:cNvPicPr>
            <a:picLocks noChangeAspect="1"/>
          </p:cNvPicPr>
          <p:nvPr/>
        </p:nvPicPr>
        <p:blipFill>
          <a:blip r:embed="rId2"/>
          <a:srcRect/>
          <a:stretch/>
        </p:blipFill>
        <p:spPr>
          <a:xfrm>
            <a:off x="947738" y="873125"/>
            <a:ext cx="3810210" cy="1051777"/>
          </a:xfrm>
          <a:prstGeom prst="rect">
            <a:avLst/>
          </a:prstGeom>
        </p:spPr>
      </p:pic>
      <p:pic>
        <p:nvPicPr>
          <p:cNvPr id="3" name="Afbeelding 2">
            <a:extLst>
              <a:ext uri="{FF2B5EF4-FFF2-40B4-BE49-F238E27FC236}">
                <a16:creationId xmlns:a16="http://schemas.microsoft.com/office/drawing/2014/main" id="{75481CFD-21C5-CFCD-7B43-3325EC2AF640}"/>
              </a:ext>
            </a:extLst>
          </p:cNvPr>
          <p:cNvPicPr>
            <a:picLocks noChangeAspect="1"/>
          </p:cNvPicPr>
          <p:nvPr/>
        </p:nvPicPr>
        <p:blipFill>
          <a:blip r:embed="rId3"/>
          <a:srcRect/>
          <a:stretch/>
        </p:blipFill>
        <p:spPr>
          <a:xfrm>
            <a:off x="914522" y="2614091"/>
            <a:ext cx="3240123" cy="3351213"/>
          </a:xfrm>
          <a:prstGeom prst="rect">
            <a:avLst/>
          </a:prstGeom>
        </p:spPr>
      </p:pic>
      <p:pic>
        <p:nvPicPr>
          <p:cNvPr id="5" name="Afbeelding 4">
            <a:extLst>
              <a:ext uri="{FF2B5EF4-FFF2-40B4-BE49-F238E27FC236}">
                <a16:creationId xmlns:a16="http://schemas.microsoft.com/office/drawing/2014/main" id="{D2824228-1B60-D412-3127-367D6009A632}"/>
              </a:ext>
            </a:extLst>
          </p:cNvPr>
          <p:cNvPicPr>
            <a:picLocks noChangeAspect="1"/>
          </p:cNvPicPr>
          <p:nvPr/>
        </p:nvPicPr>
        <p:blipFill>
          <a:blip r:embed="rId4"/>
          <a:srcRect/>
          <a:stretch/>
        </p:blipFill>
        <p:spPr>
          <a:xfrm>
            <a:off x="4470453" y="2598753"/>
            <a:ext cx="3251093" cy="3362560"/>
          </a:xfrm>
          <a:prstGeom prst="rect">
            <a:avLst/>
          </a:prstGeom>
        </p:spPr>
      </p:pic>
      <p:pic>
        <p:nvPicPr>
          <p:cNvPr id="6" name="Afbeelding 5">
            <a:extLst>
              <a:ext uri="{FF2B5EF4-FFF2-40B4-BE49-F238E27FC236}">
                <a16:creationId xmlns:a16="http://schemas.microsoft.com/office/drawing/2014/main" id="{24AFBA6F-6F14-64E5-603E-5FE3917727BC}"/>
              </a:ext>
            </a:extLst>
          </p:cNvPr>
          <p:cNvPicPr>
            <a:picLocks noChangeAspect="1"/>
          </p:cNvPicPr>
          <p:nvPr/>
        </p:nvPicPr>
        <p:blipFill>
          <a:blip r:embed="rId5"/>
          <a:srcRect/>
          <a:stretch/>
        </p:blipFill>
        <p:spPr>
          <a:xfrm>
            <a:off x="8035268" y="2598754"/>
            <a:ext cx="3240123" cy="3351213"/>
          </a:xfrm>
          <a:prstGeom prst="rect">
            <a:avLst/>
          </a:prstGeom>
        </p:spPr>
      </p:pic>
    </p:spTree>
    <p:extLst>
      <p:ext uri="{BB962C8B-B14F-4D97-AF65-F5344CB8AC3E}">
        <p14:creationId xmlns:p14="http://schemas.microsoft.com/office/powerpoint/2010/main" val="1824115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400" fill="hold"/>
                                        <p:tgtEl>
                                          <p:spTgt spid="2"/>
                                        </p:tgtEl>
                                        <p:attrNameLst>
                                          <p:attrName>ppt_x</p:attrName>
                                        </p:attrNameLst>
                                      </p:cBhvr>
                                      <p:tavLst>
                                        <p:tav tm="0">
                                          <p:val>
                                            <p:strVal val="0-#ppt_w/2"/>
                                          </p:val>
                                        </p:tav>
                                        <p:tav tm="100000">
                                          <p:val>
                                            <p:strVal val="#ppt_x"/>
                                          </p:val>
                                        </p:tav>
                                      </p:tavLst>
                                    </p:anim>
                                    <p:anim calcmode="lin" valueType="num">
                                      <p:cBhvr additive="base">
                                        <p:cTn id="8" dur="4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400" fill="hold"/>
                                        <p:tgtEl>
                                          <p:spTgt spid="3"/>
                                        </p:tgtEl>
                                        <p:attrNameLst>
                                          <p:attrName>ppt_w</p:attrName>
                                        </p:attrNameLst>
                                      </p:cBhvr>
                                      <p:tavLst>
                                        <p:tav tm="0">
                                          <p:val>
                                            <p:fltVal val="0"/>
                                          </p:val>
                                        </p:tav>
                                        <p:tav tm="100000">
                                          <p:val>
                                            <p:strVal val="#ppt_w"/>
                                          </p:val>
                                        </p:tav>
                                      </p:tavLst>
                                    </p:anim>
                                    <p:anim calcmode="lin" valueType="num">
                                      <p:cBhvr>
                                        <p:cTn id="14" dur="400" fill="hold"/>
                                        <p:tgtEl>
                                          <p:spTgt spid="3"/>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400" fill="hold"/>
                                        <p:tgtEl>
                                          <p:spTgt spid="5"/>
                                        </p:tgtEl>
                                        <p:attrNameLst>
                                          <p:attrName>ppt_w</p:attrName>
                                        </p:attrNameLst>
                                      </p:cBhvr>
                                      <p:tavLst>
                                        <p:tav tm="0">
                                          <p:val>
                                            <p:fltVal val="0"/>
                                          </p:val>
                                        </p:tav>
                                        <p:tav tm="100000">
                                          <p:val>
                                            <p:strVal val="#ppt_w"/>
                                          </p:val>
                                        </p:tav>
                                      </p:tavLst>
                                    </p:anim>
                                    <p:anim calcmode="lin" valueType="num">
                                      <p:cBhvr>
                                        <p:cTn id="20" dur="400" fill="hold"/>
                                        <p:tgtEl>
                                          <p:spTgt spid="5"/>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400" fill="hold"/>
                                        <p:tgtEl>
                                          <p:spTgt spid="6"/>
                                        </p:tgtEl>
                                        <p:attrNameLst>
                                          <p:attrName>ppt_w</p:attrName>
                                        </p:attrNameLst>
                                      </p:cBhvr>
                                      <p:tavLst>
                                        <p:tav tm="0">
                                          <p:val>
                                            <p:fltVal val="0"/>
                                          </p:val>
                                        </p:tav>
                                        <p:tav tm="100000">
                                          <p:val>
                                            <p:strVal val="#ppt_w"/>
                                          </p:val>
                                        </p:tav>
                                      </p:tavLst>
                                    </p:anim>
                                    <p:anim calcmode="lin" valueType="num">
                                      <p:cBhvr>
                                        <p:cTn id="26" dur="4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624000-A599-176C-D0B6-2AC826F693D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62FBAE7-24A4-9E6F-3453-68B01D395A62}"/>
              </a:ext>
            </a:extLst>
          </p:cNvPr>
          <p:cNvSpPr>
            <a:spLocks noGrp="1"/>
          </p:cNvSpPr>
          <p:nvPr>
            <p:ph type="ctrTitle"/>
          </p:nvPr>
        </p:nvSpPr>
        <p:spPr/>
        <p:txBody>
          <a:bodyPr/>
          <a:lstStyle/>
          <a:p>
            <a:endParaRPr lang="nl-NL" dirty="0"/>
          </a:p>
        </p:txBody>
      </p:sp>
      <p:sp>
        <p:nvSpPr>
          <p:cNvPr id="3" name="Ondertitel 2">
            <a:extLst>
              <a:ext uri="{FF2B5EF4-FFF2-40B4-BE49-F238E27FC236}">
                <a16:creationId xmlns:a16="http://schemas.microsoft.com/office/drawing/2014/main" id="{71C00495-B35E-5E11-66C2-588E781B6AE6}"/>
              </a:ext>
            </a:extLst>
          </p:cNvPr>
          <p:cNvSpPr>
            <a:spLocks noGrp="1"/>
          </p:cNvSpPr>
          <p:nvPr>
            <p:ph type="subTitle" idx="1"/>
          </p:nvPr>
        </p:nvSpPr>
        <p:spPr/>
        <p:txBody>
          <a:bodyPr/>
          <a:lstStyle/>
          <a:p>
            <a:endParaRPr lang="nl-NL"/>
          </a:p>
        </p:txBody>
      </p:sp>
      <p:pic>
        <p:nvPicPr>
          <p:cNvPr id="9" name="Afbeelding 8">
            <a:extLst>
              <a:ext uri="{FF2B5EF4-FFF2-40B4-BE49-F238E27FC236}">
                <a16:creationId xmlns:a16="http://schemas.microsoft.com/office/drawing/2014/main" id="{5B493B40-FF64-CEC2-40FE-767349C19324}"/>
              </a:ext>
            </a:extLst>
          </p:cNvPr>
          <p:cNvPicPr>
            <a:picLocks noChangeAspect="1"/>
          </p:cNvPicPr>
          <p:nvPr/>
        </p:nvPicPr>
        <p:blipFill>
          <a:blip r:embed="rId2"/>
          <a:srcRect/>
          <a:stretch/>
        </p:blipFill>
        <p:spPr>
          <a:xfrm>
            <a:off x="0" y="0"/>
            <a:ext cx="12191999" cy="6858000"/>
          </a:xfrm>
          <a:prstGeom prst="rect">
            <a:avLst/>
          </a:prstGeom>
        </p:spPr>
      </p:pic>
      <p:sp>
        <p:nvSpPr>
          <p:cNvPr id="14" name="Tekstvak 13">
            <a:extLst>
              <a:ext uri="{FF2B5EF4-FFF2-40B4-BE49-F238E27FC236}">
                <a16:creationId xmlns:a16="http://schemas.microsoft.com/office/drawing/2014/main" id="{D8ED5DC0-A3DA-E292-87CA-149FCDA045BA}"/>
              </a:ext>
            </a:extLst>
          </p:cNvPr>
          <p:cNvSpPr txBox="1"/>
          <p:nvPr/>
        </p:nvSpPr>
        <p:spPr>
          <a:xfrm>
            <a:off x="867486" y="5349875"/>
            <a:ext cx="4452036" cy="1200329"/>
          </a:xfrm>
          <a:prstGeom prst="rect">
            <a:avLst/>
          </a:prstGeom>
          <a:noFill/>
        </p:spPr>
        <p:txBody>
          <a:bodyPr wrap="square" rtlCol="0">
            <a:spAutoFit/>
          </a:bodyPr>
          <a:lstStyle/>
          <a:p>
            <a:pPr>
              <a:buNone/>
            </a:pPr>
            <a:r>
              <a:rPr lang="nl-NL" dirty="0">
                <a:solidFill>
                  <a:schemeClr val="bg1"/>
                </a:solidFill>
                <a:latin typeface="Calibri Light" panose="020F0302020204030204" pitchFamily="34" charset="0"/>
              </a:rPr>
              <a:t>Gemeente Brunssum staat voor u klaar met actieve ondersteuning, heldere communicatie en praktische oplossingen voor uw uitdaging.</a:t>
            </a:r>
          </a:p>
          <a:p>
            <a:pPr>
              <a:buNone/>
            </a:pPr>
            <a:endParaRPr lang="nl-NL" dirty="0">
              <a:solidFill>
                <a:schemeClr val="bg1"/>
              </a:solidFill>
              <a:latin typeface="Calibri Light" panose="020F0302020204030204" pitchFamily="34" charset="0"/>
            </a:endParaRPr>
          </a:p>
        </p:txBody>
      </p:sp>
      <p:pic>
        <p:nvPicPr>
          <p:cNvPr id="7" name="Afbeelding 6">
            <a:extLst>
              <a:ext uri="{FF2B5EF4-FFF2-40B4-BE49-F238E27FC236}">
                <a16:creationId xmlns:a16="http://schemas.microsoft.com/office/drawing/2014/main" id="{A6CD743F-7979-C5A3-46C1-D37C8E686A0D}"/>
              </a:ext>
            </a:extLst>
          </p:cNvPr>
          <p:cNvPicPr>
            <a:picLocks noChangeAspect="1"/>
          </p:cNvPicPr>
          <p:nvPr/>
        </p:nvPicPr>
        <p:blipFill>
          <a:blip r:embed="rId3"/>
          <a:srcRect/>
          <a:stretch/>
        </p:blipFill>
        <p:spPr>
          <a:xfrm>
            <a:off x="947738" y="2156812"/>
            <a:ext cx="4457241" cy="2475514"/>
          </a:xfrm>
          <a:prstGeom prst="rect">
            <a:avLst/>
          </a:prstGeom>
        </p:spPr>
      </p:pic>
      <p:pic>
        <p:nvPicPr>
          <p:cNvPr id="5" name="Afbeelding 4">
            <a:extLst>
              <a:ext uri="{FF2B5EF4-FFF2-40B4-BE49-F238E27FC236}">
                <a16:creationId xmlns:a16="http://schemas.microsoft.com/office/drawing/2014/main" id="{68BB5DC2-2F19-EB36-704A-29D6410AEE81}"/>
              </a:ext>
            </a:extLst>
          </p:cNvPr>
          <p:cNvPicPr>
            <a:picLocks noChangeAspect="1"/>
          </p:cNvPicPr>
          <p:nvPr/>
        </p:nvPicPr>
        <p:blipFill>
          <a:blip r:embed="rId4"/>
          <a:srcRect/>
          <a:stretch/>
        </p:blipFill>
        <p:spPr>
          <a:xfrm>
            <a:off x="947738" y="883615"/>
            <a:ext cx="4125848" cy="601686"/>
          </a:xfrm>
          <a:prstGeom prst="rect">
            <a:avLst/>
          </a:prstGeom>
        </p:spPr>
      </p:pic>
    </p:spTree>
    <p:extLst>
      <p:ext uri="{BB962C8B-B14F-4D97-AF65-F5344CB8AC3E}">
        <p14:creationId xmlns:p14="http://schemas.microsoft.com/office/powerpoint/2010/main" val="4186373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400" fill="hold"/>
                                        <p:tgtEl>
                                          <p:spTgt spid="5"/>
                                        </p:tgtEl>
                                        <p:attrNameLst>
                                          <p:attrName>ppt_x</p:attrName>
                                        </p:attrNameLst>
                                      </p:cBhvr>
                                      <p:tavLst>
                                        <p:tav tm="0">
                                          <p:val>
                                            <p:strVal val="0-#ppt_w/2"/>
                                          </p:val>
                                        </p:tav>
                                        <p:tav tm="100000">
                                          <p:val>
                                            <p:strVal val="#ppt_x"/>
                                          </p:val>
                                        </p:tav>
                                      </p:tavLst>
                                    </p:anim>
                                    <p:anim calcmode="lin" valueType="num">
                                      <p:cBhvr additive="base">
                                        <p:cTn id="8" dur="4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0000" decel="5000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accel="50000" decel="50000" fill="hold" grpId="0" nodeType="click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anim calcmode="lin" valueType="num">
                                      <p:cBhvr additive="base">
                                        <p:cTn id="19" dur="500" fill="hold"/>
                                        <p:tgtEl>
                                          <p:spTgt spid="14">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EA6CB6-7A81-C647-B3FB-7C1CA0E3A041}"/>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34A3CE01-E3F3-5A70-BE3F-DF9199CF088C}"/>
              </a:ext>
            </a:extLst>
          </p:cNvPr>
          <p:cNvSpPr/>
          <p:nvPr/>
        </p:nvSpPr>
        <p:spPr>
          <a:xfrm>
            <a:off x="0" y="0"/>
            <a:ext cx="12462235" cy="7107810"/>
          </a:xfrm>
          <a:prstGeom prst="rect">
            <a:avLst/>
          </a:prstGeom>
          <a:solidFill>
            <a:srgbClr val="F1A8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7" name="Afbeelding 6">
            <a:extLst>
              <a:ext uri="{FF2B5EF4-FFF2-40B4-BE49-F238E27FC236}">
                <a16:creationId xmlns:a16="http://schemas.microsoft.com/office/drawing/2014/main" id="{224E8FA6-B5EA-4FB7-BDE1-2E6545AD332E}"/>
              </a:ext>
            </a:extLst>
          </p:cNvPr>
          <p:cNvPicPr>
            <a:picLocks noChangeAspect="1"/>
          </p:cNvPicPr>
          <p:nvPr/>
        </p:nvPicPr>
        <p:blipFill>
          <a:blip r:embed="rId2"/>
          <a:srcRect/>
          <a:stretch/>
        </p:blipFill>
        <p:spPr>
          <a:xfrm>
            <a:off x="964441" y="2679129"/>
            <a:ext cx="3451218" cy="3023633"/>
          </a:xfrm>
          <a:prstGeom prst="rect">
            <a:avLst/>
          </a:prstGeom>
        </p:spPr>
      </p:pic>
      <p:pic>
        <p:nvPicPr>
          <p:cNvPr id="3" name="Afbeelding 2">
            <a:extLst>
              <a:ext uri="{FF2B5EF4-FFF2-40B4-BE49-F238E27FC236}">
                <a16:creationId xmlns:a16="http://schemas.microsoft.com/office/drawing/2014/main" id="{D43DDE4D-1338-D00B-9963-64C0AB258DF5}"/>
              </a:ext>
            </a:extLst>
          </p:cNvPr>
          <p:cNvPicPr>
            <a:picLocks noChangeAspect="1"/>
          </p:cNvPicPr>
          <p:nvPr/>
        </p:nvPicPr>
        <p:blipFill>
          <a:blip r:embed="rId3"/>
          <a:srcRect/>
          <a:stretch/>
        </p:blipFill>
        <p:spPr>
          <a:xfrm>
            <a:off x="4608979" y="2695452"/>
            <a:ext cx="3440608" cy="3014337"/>
          </a:xfrm>
          <a:prstGeom prst="rect">
            <a:avLst/>
          </a:prstGeom>
        </p:spPr>
      </p:pic>
      <p:pic>
        <p:nvPicPr>
          <p:cNvPr id="5" name="Afbeelding 4">
            <a:extLst>
              <a:ext uri="{FF2B5EF4-FFF2-40B4-BE49-F238E27FC236}">
                <a16:creationId xmlns:a16="http://schemas.microsoft.com/office/drawing/2014/main" id="{93EFE9DF-D0F7-0F86-C787-7B4E5A9F7FA8}"/>
              </a:ext>
            </a:extLst>
          </p:cNvPr>
          <p:cNvPicPr>
            <a:picLocks noChangeAspect="1"/>
          </p:cNvPicPr>
          <p:nvPr/>
        </p:nvPicPr>
        <p:blipFill>
          <a:blip r:embed="rId4"/>
          <a:srcRect/>
          <a:stretch/>
        </p:blipFill>
        <p:spPr>
          <a:xfrm>
            <a:off x="8242908" y="2694465"/>
            <a:ext cx="3441735" cy="3015324"/>
          </a:xfrm>
          <a:prstGeom prst="rect">
            <a:avLst/>
          </a:prstGeom>
        </p:spPr>
      </p:pic>
      <p:pic>
        <p:nvPicPr>
          <p:cNvPr id="6" name="Afbeelding 5">
            <a:extLst>
              <a:ext uri="{FF2B5EF4-FFF2-40B4-BE49-F238E27FC236}">
                <a16:creationId xmlns:a16="http://schemas.microsoft.com/office/drawing/2014/main" id="{1C0F578B-03E0-2C84-0113-2668748691C0}"/>
              </a:ext>
            </a:extLst>
          </p:cNvPr>
          <p:cNvPicPr>
            <a:picLocks noChangeAspect="1"/>
          </p:cNvPicPr>
          <p:nvPr/>
        </p:nvPicPr>
        <p:blipFill>
          <a:blip r:embed="rId5"/>
          <a:srcRect/>
          <a:stretch/>
        </p:blipFill>
        <p:spPr>
          <a:xfrm>
            <a:off x="964441" y="873125"/>
            <a:ext cx="3724701" cy="1028172"/>
          </a:xfrm>
          <a:prstGeom prst="rect">
            <a:avLst/>
          </a:prstGeom>
        </p:spPr>
      </p:pic>
    </p:spTree>
    <p:extLst>
      <p:ext uri="{BB962C8B-B14F-4D97-AF65-F5344CB8AC3E}">
        <p14:creationId xmlns:p14="http://schemas.microsoft.com/office/powerpoint/2010/main" val="2275485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400" fill="hold"/>
                                        <p:tgtEl>
                                          <p:spTgt spid="6"/>
                                        </p:tgtEl>
                                        <p:attrNameLst>
                                          <p:attrName>ppt_x</p:attrName>
                                        </p:attrNameLst>
                                      </p:cBhvr>
                                      <p:tavLst>
                                        <p:tav tm="0">
                                          <p:val>
                                            <p:strVal val="0-#ppt_w/2"/>
                                          </p:val>
                                        </p:tav>
                                        <p:tav tm="100000">
                                          <p:val>
                                            <p:strVal val="#ppt_x"/>
                                          </p:val>
                                        </p:tav>
                                      </p:tavLst>
                                    </p:anim>
                                    <p:anim calcmode="lin" valueType="num">
                                      <p:cBhvr additive="base">
                                        <p:cTn id="8" dur="4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400" fill="hold"/>
                                        <p:tgtEl>
                                          <p:spTgt spid="7"/>
                                        </p:tgtEl>
                                        <p:attrNameLst>
                                          <p:attrName>ppt_w</p:attrName>
                                        </p:attrNameLst>
                                      </p:cBhvr>
                                      <p:tavLst>
                                        <p:tav tm="0">
                                          <p:val>
                                            <p:fltVal val="0"/>
                                          </p:val>
                                        </p:tav>
                                        <p:tav tm="100000">
                                          <p:val>
                                            <p:strVal val="#ppt_w"/>
                                          </p:val>
                                        </p:tav>
                                      </p:tavLst>
                                    </p:anim>
                                    <p:anim calcmode="lin" valueType="num">
                                      <p:cBhvr>
                                        <p:cTn id="14" dur="400" fill="hold"/>
                                        <p:tgtEl>
                                          <p:spTgt spid="7"/>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400" fill="hold"/>
                                        <p:tgtEl>
                                          <p:spTgt spid="3"/>
                                        </p:tgtEl>
                                        <p:attrNameLst>
                                          <p:attrName>ppt_w</p:attrName>
                                        </p:attrNameLst>
                                      </p:cBhvr>
                                      <p:tavLst>
                                        <p:tav tm="0">
                                          <p:val>
                                            <p:fltVal val="0"/>
                                          </p:val>
                                        </p:tav>
                                        <p:tav tm="100000">
                                          <p:val>
                                            <p:strVal val="#ppt_w"/>
                                          </p:val>
                                        </p:tav>
                                      </p:tavLst>
                                    </p:anim>
                                    <p:anim calcmode="lin" valueType="num">
                                      <p:cBhvr>
                                        <p:cTn id="20" dur="400" fill="hold"/>
                                        <p:tgtEl>
                                          <p:spTgt spid="3"/>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400" fill="hold"/>
                                        <p:tgtEl>
                                          <p:spTgt spid="5"/>
                                        </p:tgtEl>
                                        <p:attrNameLst>
                                          <p:attrName>ppt_w</p:attrName>
                                        </p:attrNameLst>
                                      </p:cBhvr>
                                      <p:tavLst>
                                        <p:tav tm="0">
                                          <p:val>
                                            <p:fltVal val="0"/>
                                          </p:val>
                                        </p:tav>
                                        <p:tav tm="100000">
                                          <p:val>
                                            <p:strVal val="#ppt_w"/>
                                          </p:val>
                                        </p:tav>
                                      </p:tavLst>
                                    </p:anim>
                                    <p:anim calcmode="lin" valueType="num">
                                      <p:cBhvr>
                                        <p:cTn id="26" dur="4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624000-A599-176C-D0B6-2AC826F693D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62FBAE7-24A4-9E6F-3453-68B01D395A62}"/>
              </a:ext>
            </a:extLst>
          </p:cNvPr>
          <p:cNvSpPr>
            <a:spLocks noGrp="1"/>
          </p:cNvSpPr>
          <p:nvPr>
            <p:ph type="ctrTitle"/>
          </p:nvPr>
        </p:nvSpPr>
        <p:spPr/>
        <p:txBody>
          <a:bodyPr/>
          <a:lstStyle/>
          <a:p>
            <a:endParaRPr lang="nl-NL" dirty="0"/>
          </a:p>
        </p:txBody>
      </p:sp>
      <p:sp>
        <p:nvSpPr>
          <p:cNvPr id="3" name="Ondertitel 2">
            <a:extLst>
              <a:ext uri="{FF2B5EF4-FFF2-40B4-BE49-F238E27FC236}">
                <a16:creationId xmlns:a16="http://schemas.microsoft.com/office/drawing/2014/main" id="{71C00495-B35E-5E11-66C2-588E781B6AE6}"/>
              </a:ext>
            </a:extLst>
          </p:cNvPr>
          <p:cNvSpPr>
            <a:spLocks noGrp="1"/>
          </p:cNvSpPr>
          <p:nvPr>
            <p:ph type="subTitle" idx="1"/>
          </p:nvPr>
        </p:nvSpPr>
        <p:spPr/>
        <p:txBody>
          <a:bodyPr/>
          <a:lstStyle/>
          <a:p>
            <a:endParaRPr lang="nl-NL"/>
          </a:p>
        </p:txBody>
      </p:sp>
      <p:pic>
        <p:nvPicPr>
          <p:cNvPr id="9" name="Afbeelding 8">
            <a:extLst>
              <a:ext uri="{FF2B5EF4-FFF2-40B4-BE49-F238E27FC236}">
                <a16:creationId xmlns:a16="http://schemas.microsoft.com/office/drawing/2014/main" id="{5B493B40-FF64-CEC2-40FE-767349C19324}"/>
              </a:ext>
            </a:extLst>
          </p:cNvPr>
          <p:cNvPicPr>
            <a:picLocks noChangeAspect="1"/>
          </p:cNvPicPr>
          <p:nvPr/>
        </p:nvPicPr>
        <p:blipFill>
          <a:blip r:embed="rId2"/>
          <a:srcRect/>
          <a:stretch/>
        </p:blipFill>
        <p:spPr>
          <a:xfrm>
            <a:off x="0" y="0"/>
            <a:ext cx="12191999" cy="6858000"/>
          </a:xfrm>
          <a:prstGeom prst="rect">
            <a:avLst/>
          </a:prstGeom>
        </p:spPr>
      </p:pic>
      <p:pic>
        <p:nvPicPr>
          <p:cNvPr id="4" name="Afbeelding 3">
            <a:extLst>
              <a:ext uri="{FF2B5EF4-FFF2-40B4-BE49-F238E27FC236}">
                <a16:creationId xmlns:a16="http://schemas.microsoft.com/office/drawing/2014/main" id="{5461ABD8-9AE8-292B-EDD0-65E167A0E76A}"/>
              </a:ext>
            </a:extLst>
          </p:cNvPr>
          <p:cNvPicPr>
            <a:picLocks noChangeAspect="1"/>
          </p:cNvPicPr>
          <p:nvPr/>
        </p:nvPicPr>
        <p:blipFill>
          <a:blip r:embed="rId3"/>
          <a:srcRect/>
          <a:stretch/>
        </p:blipFill>
        <p:spPr>
          <a:xfrm>
            <a:off x="6059488" y="865166"/>
            <a:ext cx="3787095" cy="552284"/>
          </a:xfrm>
          <a:prstGeom prst="rect">
            <a:avLst/>
          </a:prstGeom>
        </p:spPr>
      </p:pic>
      <p:sp>
        <p:nvSpPr>
          <p:cNvPr id="5" name="Tekstvak 4">
            <a:extLst>
              <a:ext uri="{FF2B5EF4-FFF2-40B4-BE49-F238E27FC236}">
                <a16:creationId xmlns:a16="http://schemas.microsoft.com/office/drawing/2014/main" id="{26CA0D73-D3C3-B455-E36D-3C586DCCF4EF}"/>
              </a:ext>
            </a:extLst>
          </p:cNvPr>
          <p:cNvSpPr txBox="1"/>
          <p:nvPr/>
        </p:nvSpPr>
        <p:spPr>
          <a:xfrm>
            <a:off x="5959186" y="1709212"/>
            <a:ext cx="5339792" cy="3785652"/>
          </a:xfrm>
          <a:prstGeom prst="rect">
            <a:avLst/>
          </a:prstGeom>
          <a:noFill/>
        </p:spPr>
        <p:txBody>
          <a:bodyPr wrap="square" rtlCol="0">
            <a:spAutoFit/>
          </a:bodyPr>
          <a:lstStyle/>
          <a:p>
            <a:pPr>
              <a:buNone/>
            </a:pPr>
            <a:r>
              <a:rPr lang="nl-NL" sz="2200" b="1" dirty="0">
                <a:solidFill>
                  <a:schemeClr val="bg1"/>
                </a:solidFill>
                <a:latin typeface="Calibri" panose="020F0502020204030204" pitchFamily="34" charset="0"/>
                <a:cs typeface="Calibri" panose="020F0502020204030204" pitchFamily="34" charset="0"/>
              </a:rPr>
              <a:t>Ondernemen in </a:t>
            </a:r>
            <a:r>
              <a:rPr lang="nl-NL" sz="2200" b="1" dirty="0">
                <a:latin typeface="Calibri" panose="020F0502020204030204" pitchFamily="34" charset="0"/>
                <a:cs typeface="Calibri" panose="020F0502020204030204" pitchFamily="34" charset="0"/>
              </a:rPr>
              <a:t> </a:t>
            </a:r>
            <a:r>
              <a:rPr lang="nl-NL" sz="2200" b="1" dirty="0">
                <a:solidFill>
                  <a:srgbClr val="7A5589"/>
                </a:solidFill>
                <a:latin typeface="Calibri" panose="020F0502020204030204" pitchFamily="34" charset="0"/>
                <a:cs typeface="Calibri" panose="020F0502020204030204" pitchFamily="34" charset="0"/>
              </a:rPr>
              <a:t>een centrum  </a:t>
            </a:r>
            <a:r>
              <a:rPr lang="nl-NL" sz="2200" b="1" dirty="0">
                <a:solidFill>
                  <a:schemeClr val="bg1"/>
                </a:solidFill>
                <a:latin typeface="Calibri" panose="020F0502020204030204" pitchFamily="34" charset="0"/>
                <a:cs typeface="Calibri" panose="020F0502020204030204" pitchFamily="34" charset="0"/>
              </a:rPr>
              <a:t>vol groen</a:t>
            </a:r>
            <a:endParaRPr lang="nl-NL" sz="2200" dirty="0">
              <a:solidFill>
                <a:schemeClr val="bg1"/>
              </a:solidFill>
              <a:latin typeface="Calibri" panose="020F0502020204030204" pitchFamily="34" charset="0"/>
              <a:cs typeface="Calibri" panose="020F0502020204030204" pitchFamily="34" charset="0"/>
            </a:endParaRPr>
          </a:p>
          <a:p>
            <a:pPr>
              <a:buNone/>
            </a:pPr>
            <a:endParaRPr lang="nl-NL" sz="2000" dirty="0">
              <a:latin typeface="Calibri Light" panose="020F0302020204030204" pitchFamily="34" charset="0"/>
            </a:endParaRPr>
          </a:p>
          <a:p>
            <a:r>
              <a:rPr lang="nl-NL" dirty="0">
                <a:solidFill>
                  <a:schemeClr val="bg1"/>
                </a:solidFill>
                <a:latin typeface="Calibri Light" panose="020F0302020204030204" pitchFamily="34" charset="0"/>
              </a:rPr>
              <a:t>De natuurgebieden maken ons uniek, zo ook in het centrum met de komst van het Victoriapark en veel groen maken Brunssum uniek. Hier onderneemt u in een centrum waar ontspanning en </a:t>
            </a:r>
            <a:r>
              <a:rPr lang="nl-NL" dirty="0" err="1">
                <a:solidFill>
                  <a:schemeClr val="bg1"/>
                </a:solidFill>
                <a:latin typeface="Calibri Light" panose="020F0302020204030204" pitchFamily="34" charset="0"/>
              </a:rPr>
              <a:t>retail</a:t>
            </a:r>
            <a:r>
              <a:rPr lang="nl-NL" dirty="0">
                <a:solidFill>
                  <a:schemeClr val="bg1"/>
                </a:solidFill>
                <a:latin typeface="Calibri Light" panose="020F0302020204030204" pitchFamily="34" charset="0"/>
              </a:rPr>
              <a:t> samenkomen. Het centrum wordt een plek waar mensen winkelen, voor langere tijd vertoeven en er genieten van het gevarieerde aanbod. Bezoekers parkeren er gratis en worden verrast met activiteiten en evenementen. Profiteer van een stad met een bovengemiddeld levendig verenigingsleven, vol loyaliteit en gemeenschapszin.</a:t>
            </a:r>
          </a:p>
        </p:txBody>
      </p:sp>
    </p:spTree>
    <p:extLst>
      <p:ext uri="{BB962C8B-B14F-4D97-AF65-F5344CB8AC3E}">
        <p14:creationId xmlns:p14="http://schemas.microsoft.com/office/powerpoint/2010/main" val="3906709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400" fill="hold"/>
                                        <p:tgtEl>
                                          <p:spTgt spid="4"/>
                                        </p:tgtEl>
                                        <p:attrNameLst>
                                          <p:attrName>ppt_x</p:attrName>
                                        </p:attrNameLst>
                                      </p:cBhvr>
                                      <p:tavLst>
                                        <p:tav tm="0">
                                          <p:val>
                                            <p:strVal val="0-#ppt_w/2"/>
                                          </p:val>
                                        </p:tav>
                                        <p:tav tm="100000">
                                          <p:val>
                                            <p:strVal val="#ppt_x"/>
                                          </p:val>
                                        </p:tav>
                                      </p:tavLst>
                                    </p:anim>
                                    <p:anim calcmode="lin" valueType="num">
                                      <p:cBhvr additive="base">
                                        <p:cTn id="8" dur="4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0000" decel="50000"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ppt_y"/>
                                          </p:val>
                                        </p:tav>
                                        <p:tav tm="100000">
                                          <p:val>
                                            <p:strVal val="#ppt_y"/>
                                          </p:val>
                                        </p:tav>
                                      </p:tavLst>
                                    </p:anim>
                                  </p:childTnLst>
                                </p:cTn>
                              </p:par>
                              <p:par>
                                <p:cTn id="15" presetID="2" presetClass="entr" presetSubtype="8" fill="hold" grpId="1"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additive="base">
                                        <p:cTn id="1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5">
                                            <p:txEl>
                                              <p:pRg st="0" end="0"/>
                                            </p:txEl>
                                          </p:spTgt>
                                        </p:tgtEl>
                                        <p:attrNameLst>
                                          <p:attrName>ppt_y</p:attrName>
                                        </p:attrNameLst>
                                      </p:cBhvr>
                                      <p:tavLst>
                                        <p:tav tm="0">
                                          <p:val>
                                            <p:strVal val="#ppt_y"/>
                                          </p:val>
                                        </p:tav>
                                        <p:tav tm="100000">
                                          <p:val>
                                            <p:strVal val="#ppt_y"/>
                                          </p:val>
                                        </p:tav>
                                      </p:tavLst>
                                    </p:anim>
                                  </p:childTnLst>
                                </p:cTn>
                              </p:par>
                              <p:par>
                                <p:cTn id="19" presetID="2" presetClass="entr" presetSubtype="8" fill="hold" grpId="1" nodeType="with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additive="base">
                                        <p:cTn id="21"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allAtOnce"/>
      <p:bldP spid="5" grpId="1" uiExpand="1"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EA6CB6-7A81-C647-B3FB-7C1CA0E3A041}"/>
            </a:ext>
          </a:extLst>
        </p:cNvPr>
        <p:cNvGrpSpPr/>
        <p:nvPr/>
      </p:nvGrpSpPr>
      <p:grpSpPr>
        <a:xfrm>
          <a:off x="0" y="0"/>
          <a:ext cx="0" cy="0"/>
          <a:chOff x="0" y="0"/>
          <a:chExt cx="0" cy="0"/>
        </a:xfrm>
      </p:grpSpPr>
      <p:pic>
        <p:nvPicPr>
          <p:cNvPr id="2" name="Afbeelding 1">
            <a:extLst>
              <a:ext uri="{FF2B5EF4-FFF2-40B4-BE49-F238E27FC236}">
                <a16:creationId xmlns:a16="http://schemas.microsoft.com/office/drawing/2014/main" id="{E7C93DCE-0B52-BA18-AFA9-1EE0506ACB9B}"/>
              </a:ext>
            </a:extLst>
          </p:cNvPr>
          <p:cNvPicPr>
            <a:picLocks noChangeAspect="1"/>
          </p:cNvPicPr>
          <p:nvPr/>
        </p:nvPicPr>
        <p:blipFill>
          <a:blip r:embed="rId2"/>
          <a:srcRect/>
          <a:stretch/>
        </p:blipFill>
        <p:spPr>
          <a:xfrm>
            <a:off x="0" y="0"/>
            <a:ext cx="12192000" cy="6858000"/>
          </a:xfrm>
          <a:prstGeom prst="rect">
            <a:avLst/>
          </a:prstGeom>
        </p:spPr>
      </p:pic>
      <p:pic>
        <p:nvPicPr>
          <p:cNvPr id="7" name="Afbeelding 6">
            <a:extLst>
              <a:ext uri="{FF2B5EF4-FFF2-40B4-BE49-F238E27FC236}">
                <a16:creationId xmlns:a16="http://schemas.microsoft.com/office/drawing/2014/main" id="{224E8FA6-B5EA-4FB7-BDE1-2E6545AD332E}"/>
              </a:ext>
            </a:extLst>
          </p:cNvPr>
          <p:cNvPicPr>
            <a:picLocks noChangeAspect="1"/>
          </p:cNvPicPr>
          <p:nvPr/>
        </p:nvPicPr>
        <p:blipFill>
          <a:blip r:embed="rId3"/>
          <a:srcRect/>
          <a:stretch/>
        </p:blipFill>
        <p:spPr>
          <a:xfrm>
            <a:off x="729887" y="2515163"/>
            <a:ext cx="3135801" cy="3798802"/>
          </a:xfrm>
          <a:prstGeom prst="rect">
            <a:avLst/>
          </a:prstGeom>
        </p:spPr>
      </p:pic>
      <p:pic>
        <p:nvPicPr>
          <p:cNvPr id="3" name="Afbeelding 2">
            <a:extLst>
              <a:ext uri="{FF2B5EF4-FFF2-40B4-BE49-F238E27FC236}">
                <a16:creationId xmlns:a16="http://schemas.microsoft.com/office/drawing/2014/main" id="{CBB4920F-5813-795A-1642-3CBD2DC660CC}"/>
              </a:ext>
            </a:extLst>
          </p:cNvPr>
          <p:cNvPicPr>
            <a:picLocks noChangeAspect="1"/>
          </p:cNvPicPr>
          <p:nvPr/>
        </p:nvPicPr>
        <p:blipFill>
          <a:blip r:embed="rId4"/>
          <a:srcRect/>
          <a:stretch/>
        </p:blipFill>
        <p:spPr>
          <a:xfrm>
            <a:off x="4513177" y="2447827"/>
            <a:ext cx="3165645" cy="3834952"/>
          </a:xfrm>
          <a:prstGeom prst="rect">
            <a:avLst/>
          </a:prstGeom>
        </p:spPr>
      </p:pic>
      <p:pic>
        <p:nvPicPr>
          <p:cNvPr id="5" name="Afbeelding 4">
            <a:extLst>
              <a:ext uri="{FF2B5EF4-FFF2-40B4-BE49-F238E27FC236}">
                <a16:creationId xmlns:a16="http://schemas.microsoft.com/office/drawing/2014/main" id="{ED691E87-0D56-6D65-3504-C15FDD0FA444}"/>
              </a:ext>
            </a:extLst>
          </p:cNvPr>
          <p:cNvPicPr>
            <a:picLocks noChangeAspect="1"/>
          </p:cNvPicPr>
          <p:nvPr/>
        </p:nvPicPr>
        <p:blipFill>
          <a:blip r:embed="rId5"/>
          <a:srcRect/>
          <a:stretch/>
        </p:blipFill>
        <p:spPr>
          <a:xfrm>
            <a:off x="8219096" y="2576631"/>
            <a:ext cx="3148426" cy="3706148"/>
          </a:xfrm>
          <a:prstGeom prst="rect">
            <a:avLst/>
          </a:prstGeom>
        </p:spPr>
      </p:pic>
      <p:sp>
        <p:nvSpPr>
          <p:cNvPr id="6" name="Tekstvak 5">
            <a:extLst>
              <a:ext uri="{FF2B5EF4-FFF2-40B4-BE49-F238E27FC236}">
                <a16:creationId xmlns:a16="http://schemas.microsoft.com/office/drawing/2014/main" id="{7EE11EBD-23CB-62BC-F007-23390BF7B945}"/>
              </a:ext>
            </a:extLst>
          </p:cNvPr>
          <p:cNvSpPr txBox="1"/>
          <p:nvPr/>
        </p:nvSpPr>
        <p:spPr>
          <a:xfrm>
            <a:off x="843399" y="1886154"/>
            <a:ext cx="4273516" cy="430887"/>
          </a:xfrm>
          <a:prstGeom prst="rect">
            <a:avLst/>
          </a:prstGeom>
          <a:noFill/>
        </p:spPr>
        <p:txBody>
          <a:bodyPr wrap="square" rtlCol="0">
            <a:spAutoFit/>
          </a:bodyPr>
          <a:lstStyle/>
          <a:p>
            <a:pPr>
              <a:buNone/>
            </a:pPr>
            <a:r>
              <a:rPr lang="nl-NL" sz="2200" b="1" dirty="0">
                <a:solidFill>
                  <a:schemeClr val="bg1"/>
                </a:solidFill>
                <a:latin typeface="Calibri" panose="020F0502020204030204" pitchFamily="34" charset="0"/>
              </a:rPr>
              <a:t>Partnerschap vol ondersteuning</a:t>
            </a:r>
            <a:endParaRPr lang="nl-NL" dirty="0">
              <a:solidFill>
                <a:schemeClr val="bg1"/>
              </a:solidFill>
              <a:latin typeface="Calibri Light" panose="020F0302020204030204" pitchFamily="34" charset="0"/>
            </a:endParaRPr>
          </a:p>
        </p:txBody>
      </p:sp>
      <p:pic>
        <p:nvPicPr>
          <p:cNvPr id="4" name="Afbeelding 3">
            <a:extLst>
              <a:ext uri="{FF2B5EF4-FFF2-40B4-BE49-F238E27FC236}">
                <a16:creationId xmlns:a16="http://schemas.microsoft.com/office/drawing/2014/main" id="{07ADCF00-115D-82D6-0BDC-DAE29637500B}"/>
              </a:ext>
            </a:extLst>
          </p:cNvPr>
          <p:cNvPicPr>
            <a:picLocks noChangeAspect="1"/>
          </p:cNvPicPr>
          <p:nvPr/>
        </p:nvPicPr>
        <p:blipFill>
          <a:blip r:embed="rId6"/>
          <a:srcRect/>
          <a:stretch/>
        </p:blipFill>
        <p:spPr>
          <a:xfrm>
            <a:off x="947738" y="873125"/>
            <a:ext cx="3083082" cy="552284"/>
          </a:xfrm>
          <a:prstGeom prst="rect">
            <a:avLst/>
          </a:prstGeom>
        </p:spPr>
      </p:pic>
    </p:spTree>
    <p:extLst>
      <p:ext uri="{BB962C8B-B14F-4D97-AF65-F5344CB8AC3E}">
        <p14:creationId xmlns:p14="http://schemas.microsoft.com/office/powerpoint/2010/main" val="361731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400" fill="hold"/>
                                        <p:tgtEl>
                                          <p:spTgt spid="4"/>
                                        </p:tgtEl>
                                        <p:attrNameLst>
                                          <p:attrName>ppt_x</p:attrName>
                                        </p:attrNameLst>
                                      </p:cBhvr>
                                      <p:tavLst>
                                        <p:tav tm="0">
                                          <p:val>
                                            <p:strVal val="0-#ppt_w/2"/>
                                          </p:val>
                                        </p:tav>
                                        <p:tav tm="100000">
                                          <p:val>
                                            <p:strVal val="#ppt_x"/>
                                          </p:val>
                                        </p:tav>
                                      </p:tavLst>
                                    </p:anim>
                                    <p:anim calcmode="lin" valueType="num">
                                      <p:cBhvr additive="base">
                                        <p:cTn id="8" dur="4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0000" decel="50000"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400" fill="hold"/>
                                        <p:tgtEl>
                                          <p:spTgt spid="7"/>
                                        </p:tgtEl>
                                        <p:attrNameLst>
                                          <p:attrName>ppt_w</p:attrName>
                                        </p:attrNameLst>
                                      </p:cBhvr>
                                      <p:tavLst>
                                        <p:tav tm="0">
                                          <p:val>
                                            <p:fltVal val="0"/>
                                          </p:val>
                                        </p:tav>
                                        <p:tav tm="100000">
                                          <p:val>
                                            <p:strVal val="#ppt_w"/>
                                          </p:val>
                                        </p:tav>
                                      </p:tavLst>
                                    </p:anim>
                                    <p:anim calcmode="lin" valueType="num">
                                      <p:cBhvr>
                                        <p:cTn id="20" dur="400" fill="hold"/>
                                        <p:tgtEl>
                                          <p:spTgt spid="7"/>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400" fill="hold"/>
                                        <p:tgtEl>
                                          <p:spTgt spid="3"/>
                                        </p:tgtEl>
                                        <p:attrNameLst>
                                          <p:attrName>ppt_w</p:attrName>
                                        </p:attrNameLst>
                                      </p:cBhvr>
                                      <p:tavLst>
                                        <p:tav tm="0">
                                          <p:val>
                                            <p:fltVal val="0"/>
                                          </p:val>
                                        </p:tav>
                                        <p:tav tm="100000">
                                          <p:val>
                                            <p:strVal val="#ppt_w"/>
                                          </p:val>
                                        </p:tav>
                                      </p:tavLst>
                                    </p:anim>
                                    <p:anim calcmode="lin" valueType="num">
                                      <p:cBhvr>
                                        <p:cTn id="26" dur="400" fill="hold"/>
                                        <p:tgtEl>
                                          <p:spTgt spid="3"/>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400" fill="hold"/>
                                        <p:tgtEl>
                                          <p:spTgt spid="5"/>
                                        </p:tgtEl>
                                        <p:attrNameLst>
                                          <p:attrName>ppt_w</p:attrName>
                                        </p:attrNameLst>
                                      </p:cBhvr>
                                      <p:tavLst>
                                        <p:tav tm="0">
                                          <p:val>
                                            <p:fltVal val="0"/>
                                          </p:val>
                                        </p:tav>
                                        <p:tav tm="100000">
                                          <p:val>
                                            <p:strVal val="#ppt_w"/>
                                          </p:val>
                                        </p:tav>
                                      </p:tavLst>
                                    </p:anim>
                                    <p:anim calcmode="lin" valueType="num">
                                      <p:cBhvr>
                                        <p:cTn id="32" dur="4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624000-A599-176C-D0B6-2AC826F693D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62FBAE7-24A4-9E6F-3453-68B01D395A62}"/>
              </a:ext>
            </a:extLst>
          </p:cNvPr>
          <p:cNvSpPr>
            <a:spLocks noGrp="1"/>
          </p:cNvSpPr>
          <p:nvPr>
            <p:ph type="ctrTitle"/>
          </p:nvPr>
        </p:nvSpPr>
        <p:spPr/>
        <p:txBody>
          <a:bodyPr/>
          <a:lstStyle/>
          <a:p>
            <a:endParaRPr lang="nl-NL" dirty="0"/>
          </a:p>
        </p:txBody>
      </p:sp>
      <p:sp>
        <p:nvSpPr>
          <p:cNvPr id="3" name="Ondertitel 2">
            <a:extLst>
              <a:ext uri="{FF2B5EF4-FFF2-40B4-BE49-F238E27FC236}">
                <a16:creationId xmlns:a16="http://schemas.microsoft.com/office/drawing/2014/main" id="{71C00495-B35E-5E11-66C2-588E781B6AE6}"/>
              </a:ext>
            </a:extLst>
          </p:cNvPr>
          <p:cNvSpPr>
            <a:spLocks noGrp="1"/>
          </p:cNvSpPr>
          <p:nvPr>
            <p:ph type="subTitle" idx="1"/>
          </p:nvPr>
        </p:nvSpPr>
        <p:spPr/>
        <p:txBody>
          <a:bodyPr/>
          <a:lstStyle/>
          <a:p>
            <a:endParaRPr lang="nl-NL"/>
          </a:p>
        </p:txBody>
      </p:sp>
      <p:pic>
        <p:nvPicPr>
          <p:cNvPr id="9" name="Afbeelding 8">
            <a:extLst>
              <a:ext uri="{FF2B5EF4-FFF2-40B4-BE49-F238E27FC236}">
                <a16:creationId xmlns:a16="http://schemas.microsoft.com/office/drawing/2014/main" id="{5B493B40-FF64-CEC2-40FE-767349C19324}"/>
              </a:ext>
            </a:extLst>
          </p:cNvPr>
          <p:cNvPicPr>
            <a:picLocks noChangeAspect="1"/>
          </p:cNvPicPr>
          <p:nvPr/>
        </p:nvPicPr>
        <p:blipFill>
          <a:blip r:embed="rId2"/>
          <a:srcRect/>
          <a:stretch/>
        </p:blipFill>
        <p:spPr>
          <a:xfrm>
            <a:off x="0" y="0"/>
            <a:ext cx="12192000" cy="6858000"/>
          </a:xfrm>
          <a:prstGeom prst="rect">
            <a:avLst/>
          </a:prstGeom>
        </p:spPr>
      </p:pic>
      <p:sp>
        <p:nvSpPr>
          <p:cNvPr id="14" name="Tekstvak 13">
            <a:extLst>
              <a:ext uri="{FF2B5EF4-FFF2-40B4-BE49-F238E27FC236}">
                <a16:creationId xmlns:a16="http://schemas.microsoft.com/office/drawing/2014/main" id="{D8ED5DC0-A3DA-E292-87CA-149FCDA045BA}"/>
              </a:ext>
            </a:extLst>
          </p:cNvPr>
          <p:cNvSpPr txBox="1"/>
          <p:nvPr/>
        </p:nvSpPr>
        <p:spPr>
          <a:xfrm>
            <a:off x="5967506" y="2316163"/>
            <a:ext cx="4944035" cy="3816429"/>
          </a:xfrm>
          <a:prstGeom prst="rect">
            <a:avLst/>
          </a:prstGeom>
          <a:noFill/>
        </p:spPr>
        <p:txBody>
          <a:bodyPr wrap="square" rtlCol="0">
            <a:spAutoFit/>
          </a:bodyPr>
          <a:lstStyle/>
          <a:p>
            <a:r>
              <a:rPr lang="nl-NL" sz="2200" b="1" dirty="0">
                <a:solidFill>
                  <a:schemeClr val="bg1"/>
                </a:solidFill>
              </a:rPr>
              <a:t>De potentie </a:t>
            </a:r>
            <a:r>
              <a:rPr lang="nl-NL" sz="2200" b="1" dirty="0">
                <a:solidFill>
                  <a:srgbClr val="7A5589"/>
                </a:solidFill>
              </a:rPr>
              <a:t>van een </a:t>
            </a:r>
            <a:r>
              <a:rPr lang="nl-NL" sz="2200" b="1" dirty="0">
                <a:solidFill>
                  <a:schemeClr val="bg1"/>
                </a:solidFill>
              </a:rPr>
              <a:t>kansrijke doelgroep</a:t>
            </a:r>
            <a:br>
              <a:rPr lang="nl-NL" sz="2200" dirty="0">
                <a:solidFill>
                  <a:schemeClr val="bg1"/>
                </a:solidFill>
              </a:rPr>
            </a:br>
            <a:br>
              <a:rPr lang="nl-NL" sz="2200" dirty="0">
                <a:solidFill>
                  <a:schemeClr val="bg1"/>
                </a:solidFill>
              </a:rPr>
            </a:br>
            <a:r>
              <a:rPr lang="nl-NL" dirty="0">
                <a:solidFill>
                  <a:schemeClr val="bg1"/>
                </a:solidFill>
              </a:rPr>
              <a:t>De gemengde gemeenschap zoekt kwaliteit, comfort en </a:t>
            </a:r>
            <a:r>
              <a:rPr lang="nl-NL" dirty="0" err="1">
                <a:solidFill>
                  <a:schemeClr val="bg1"/>
                </a:solidFill>
              </a:rPr>
              <a:t>leisure</a:t>
            </a:r>
            <a:r>
              <a:rPr lang="nl-NL" dirty="0">
                <a:solidFill>
                  <a:schemeClr val="bg1"/>
                </a:solidFill>
              </a:rPr>
              <a:t>-activiteiten, maar vindt dit aanbod momenteel deels buiten Brunssum. Dit creëert concrete marktkansen. </a:t>
            </a:r>
          </a:p>
          <a:p>
            <a:endParaRPr lang="nl-NL" dirty="0">
              <a:solidFill>
                <a:schemeClr val="bg1"/>
              </a:solidFill>
            </a:endParaRPr>
          </a:p>
          <a:p>
            <a:r>
              <a:rPr lang="nl-NL" dirty="0">
                <a:solidFill>
                  <a:schemeClr val="bg1"/>
                </a:solidFill>
              </a:rPr>
              <a:t>Met de juiste positionering en een sterke mix van winkels en horeca versterken wij de aantrekkingskracht van het centrum en vertalen wij de heersende vraag naar rendabele exploitatie.  </a:t>
            </a:r>
          </a:p>
          <a:p>
            <a:endParaRPr lang="nl-NL" dirty="0">
              <a:solidFill>
                <a:schemeClr val="bg1"/>
              </a:solidFill>
            </a:endParaRPr>
          </a:p>
          <a:p>
            <a:endParaRPr lang="nl-NL" dirty="0">
              <a:solidFill>
                <a:schemeClr val="bg1"/>
              </a:solidFill>
            </a:endParaRPr>
          </a:p>
        </p:txBody>
      </p:sp>
      <p:pic>
        <p:nvPicPr>
          <p:cNvPr id="4" name="Afbeelding 3">
            <a:extLst>
              <a:ext uri="{FF2B5EF4-FFF2-40B4-BE49-F238E27FC236}">
                <a16:creationId xmlns:a16="http://schemas.microsoft.com/office/drawing/2014/main" id="{5B013448-310F-08D8-2A2A-5D66D739A7FD}"/>
              </a:ext>
            </a:extLst>
          </p:cNvPr>
          <p:cNvPicPr>
            <a:picLocks noChangeAspect="1"/>
          </p:cNvPicPr>
          <p:nvPr/>
        </p:nvPicPr>
        <p:blipFill>
          <a:blip r:embed="rId3"/>
          <a:srcRect/>
          <a:stretch/>
        </p:blipFill>
        <p:spPr>
          <a:xfrm>
            <a:off x="6059488" y="873125"/>
            <a:ext cx="3700598" cy="1021519"/>
          </a:xfrm>
          <a:prstGeom prst="rect">
            <a:avLst/>
          </a:prstGeom>
        </p:spPr>
      </p:pic>
    </p:spTree>
    <p:extLst>
      <p:ext uri="{BB962C8B-B14F-4D97-AF65-F5344CB8AC3E}">
        <p14:creationId xmlns:p14="http://schemas.microsoft.com/office/powerpoint/2010/main" val="929876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400" fill="hold"/>
                                        <p:tgtEl>
                                          <p:spTgt spid="4"/>
                                        </p:tgtEl>
                                        <p:attrNameLst>
                                          <p:attrName>ppt_x</p:attrName>
                                        </p:attrNameLst>
                                      </p:cBhvr>
                                      <p:tavLst>
                                        <p:tav tm="0">
                                          <p:val>
                                            <p:strVal val="0-#ppt_w/2"/>
                                          </p:val>
                                        </p:tav>
                                        <p:tav tm="100000">
                                          <p:val>
                                            <p:strVal val="#ppt_x"/>
                                          </p:val>
                                        </p:tav>
                                      </p:tavLst>
                                    </p:anim>
                                    <p:anim calcmode="lin" valueType="num">
                                      <p:cBhvr additive="base">
                                        <p:cTn id="8" dur="4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0000" decel="50000" fill="hold" grpId="0" nodeType="click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 calcmode="lin" valueType="num">
                                      <p:cBhvr additive="base">
                                        <p:cTn id="13" dur="500" fill="hold"/>
                                        <p:tgtEl>
                                          <p:spTgt spid="14">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
                                            <p:txEl>
                                              <p:pRg st="0" end="0"/>
                                            </p:txEl>
                                          </p:spTgt>
                                        </p:tgtEl>
                                        <p:attrNameLst>
                                          <p:attrName>ppt_y</p:attrName>
                                        </p:attrNameLst>
                                      </p:cBhvr>
                                      <p:tavLst>
                                        <p:tav tm="0">
                                          <p:val>
                                            <p:strVal val="#ppt_y"/>
                                          </p:val>
                                        </p:tav>
                                        <p:tav tm="100000">
                                          <p:val>
                                            <p:strVal val="#ppt_y"/>
                                          </p:val>
                                        </p:tav>
                                      </p:tavLst>
                                    </p:anim>
                                  </p:childTnLst>
                                </p:cTn>
                              </p:par>
                              <p:par>
                                <p:cTn id="15" presetID="2" presetClass="entr" presetSubtype="8" accel="50000" decel="50000" fill="hold" grpId="0" nodeType="with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 calcmode="lin" valueType="num">
                                      <p:cBhvr additive="base">
                                        <p:cTn id="17" dur="500" fill="hold"/>
                                        <p:tgtEl>
                                          <p:spTgt spid="14">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4">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EA6CB6-7A81-C647-B3FB-7C1CA0E3A041}"/>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34A3CE01-E3F3-5A70-BE3F-DF9199CF088C}"/>
              </a:ext>
            </a:extLst>
          </p:cNvPr>
          <p:cNvSpPr/>
          <p:nvPr/>
        </p:nvSpPr>
        <p:spPr>
          <a:xfrm>
            <a:off x="-63680" y="0"/>
            <a:ext cx="12462235" cy="7206284"/>
          </a:xfrm>
          <a:prstGeom prst="rect">
            <a:avLst/>
          </a:prstGeom>
          <a:solidFill>
            <a:srgbClr val="F1A8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7" name="Afbeelding 6">
            <a:extLst>
              <a:ext uri="{FF2B5EF4-FFF2-40B4-BE49-F238E27FC236}">
                <a16:creationId xmlns:a16="http://schemas.microsoft.com/office/drawing/2014/main" id="{224E8FA6-B5EA-4FB7-BDE1-2E6545AD332E}"/>
              </a:ext>
            </a:extLst>
          </p:cNvPr>
          <p:cNvPicPr>
            <a:picLocks noChangeAspect="1"/>
          </p:cNvPicPr>
          <p:nvPr/>
        </p:nvPicPr>
        <p:blipFill>
          <a:blip r:embed="rId2"/>
          <a:srcRect/>
          <a:stretch/>
        </p:blipFill>
        <p:spPr>
          <a:xfrm>
            <a:off x="674304" y="2686367"/>
            <a:ext cx="3545358" cy="745404"/>
          </a:xfrm>
          <a:prstGeom prst="rect">
            <a:avLst/>
          </a:prstGeom>
        </p:spPr>
      </p:pic>
      <p:pic>
        <p:nvPicPr>
          <p:cNvPr id="6" name="Afbeelding 5">
            <a:extLst>
              <a:ext uri="{FF2B5EF4-FFF2-40B4-BE49-F238E27FC236}">
                <a16:creationId xmlns:a16="http://schemas.microsoft.com/office/drawing/2014/main" id="{CE585C75-BE60-AF0A-CD71-A2E6CC36F9DB}"/>
              </a:ext>
            </a:extLst>
          </p:cNvPr>
          <p:cNvPicPr>
            <a:picLocks noChangeAspect="1"/>
          </p:cNvPicPr>
          <p:nvPr/>
        </p:nvPicPr>
        <p:blipFill>
          <a:blip r:embed="rId3"/>
          <a:srcRect/>
          <a:stretch/>
        </p:blipFill>
        <p:spPr>
          <a:xfrm>
            <a:off x="4317035" y="2686368"/>
            <a:ext cx="3545358" cy="745402"/>
          </a:xfrm>
          <a:prstGeom prst="rect">
            <a:avLst/>
          </a:prstGeom>
        </p:spPr>
      </p:pic>
      <p:pic>
        <p:nvPicPr>
          <p:cNvPr id="8" name="Afbeelding 7">
            <a:extLst>
              <a:ext uri="{FF2B5EF4-FFF2-40B4-BE49-F238E27FC236}">
                <a16:creationId xmlns:a16="http://schemas.microsoft.com/office/drawing/2014/main" id="{681AC87E-47C9-31D7-3ACA-CCC3AB52553C}"/>
              </a:ext>
            </a:extLst>
          </p:cNvPr>
          <p:cNvPicPr>
            <a:picLocks noChangeAspect="1"/>
          </p:cNvPicPr>
          <p:nvPr/>
        </p:nvPicPr>
        <p:blipFill>
          <a:blip r:embed="rId4"/>
          <a:srcRect/>
          <a:stretch/>
        </p:blipFill>
        <p:spPr>
          <a:xfrm>
            <a:off x="7959766" y="2686368"/>
            <a:ext cx="3545358" cy="745402"/>
          </a:xfrm>
          <a:prstGeom prst="rect">
            <a:avLst/>
          </a:prstGeom>
        </p:spPr>
      </p:pic>
      <p:sp>
        <p:nvSpPr>
          <p:cNvPr id="9" name="Tekstvak 8">
            <a:extLst>
              <a:ext uri="{FF2B5EF4-FFF2-40B4-BE49-F238E27FC236}">
                <a16:creationId xmlns:a16="http://schemas.microsoft.com/office/drawing/2014/main" id="{A4A88386-02C4-D715-5101-D23300AAC195}"/>
              </a:ext>
            </a:extLst>
          </p:cNvPr>
          <p:cNvSpPr txBox="1"/>
          <p:nvPr/>
        </p:nvSpPr>
        <p:spPr>
          <a:xfrm>
            <a:off x="977214" y="3788475"/>
            <a:ext cx="2980832" cy="1877437"/>
          </a:xfrm>
          <a:prstGeom prst="rect">
            <a:avLst/>
          </a:prstGeom>
          <a:noFill/>
        </p:spPr>
        <p:txBody>
          <a:bodyPr wrap="square" rtlCol="0">
            <a:spAutoFit/>
          </a:bodyPr>
          <a:lstStyle/>
          <a:p>
            <a:r>
              <a:rPr lang="nl-NL" sz="2200" b="1" dirty="0">
                <a:solidFill>
                  <a:schemeClr val="bg1"/>
                </a:solidFill>
                <a:latin typeface="Calibri" panose="020F0502020204030204" pitchFamily="34" charset="0"/>
              </a:rPr>
              <a:t>Instappen in de  </a:t>
            </a:r>
            <a:r>
              <a:rPr lang="nl-NL" sz="2200" b="1" dirty="0">
                <a:solidFill>
                  <a:srgbClr val="7A5589"/>
                </a:solidFill>
                <a:latin typeface="Calibri" panose="020F0502020204030204" pitchFamily="34" charset="0"/>
              </a:rPr>
              <a:t>groeifase</a:t>
            </a:r>
            <a:br>
              <a:rPr lang="nl-NL" dirty="0">
                <a:solidFill>
                  <a:schemeClr val="bg1"/>
                </a:solidFill>
                <a:latin typeface="Calibri Light" panose="020F0302020204030204" pitchFamily="34" charset="0"/>
              </a:rPr>
            </a:br>
            <a:endParaRPr lang="nl-NL" dirty="0">
              <a:solidFill>
                <a:schemeClr val="bg1"/>
              </a:solidFill>
              <a:latin typeface="Calibri Light" panose="020F0302020204030204" pitchFamily="34" charset="0"/>
            </a:endParaRPr>
          </a:p>
          <a:p>
            <a:r>
              <a:rPr lang="nl-NL" dirty="0">
                <a:solidFill>
                  <a:schemeClr val="bg1"/>
                </a:solidFill>
                <a:latin typeface="Calibri Light" panose="020F0302020204030204" pitchFamily="34" charset="0"/>
              </a:rPr>
              <a:t>Positioneer uw onderneming vanaf de start en bouw mee aan het momentum. </a:t>
            </a:r>
            <a:endParaRPr lang="nl-NL" dirty="0">
              <a:solidFill>
                <a:schemeClr val="bg1"/>
              </a:solidFill>
            </a:endParaRPr>
          </a:p>
        </p:txBody>
      </p:sp>
      <p:sp>
        <p:nvSpPr>
          <p:cNvPr id="10" name="Tekstvak 9">
            <a:extLst>
              <a:ext uri="{FF2B5EF4-FFF2-40B4-BE49-F238E27FC236}">
                <a16:creationId xmlns:a16="http://schemas.microsoft.com/office/drawing/2014/main" id="{EFEB2618-C016-731B-1FDE-F1431475E1C3}"/>
              </a:ext>
            </a:extLst>
          </p:cNvPr>
          <p:cNvSpPr txBox="1"/>
          <p:nvPr/>
        </p:nvSpPr>
        <p:spPr>
          <a:xfrm>
            <a:off x="4608689" y="3788475"/>
            <a:ext cx="2980832" cy="1538883"/>
          </a:xfrm>
          <a:prstGeom prst="rect">
            <a:avLst/>
          </a:prstGeom>
          <a:noFill/>
        </p:spPr>
        <p:txBody>
          <a:bodyPr wrap="square" rtlCol="0">
            <a:spAutoFit/>
          </a:bodyPr>
          <a:lstStyle/>
          <a:p>
            <a:r>
              <a:rPr lang="nl-NL" sz="2200" b="1" dirty="0">
                <a:solidFill>
                  <a:schemeClr val="bg1"/>
                </a:solidFill>
                <a:latin typeface="Calibri" panose="020F0502020204030204" pitchFamily="34" charset="0"/>
              </a:rPr>
              <a:t>Groeiende </a:t>
            </a:r>
            <a:r>
              <a:rPr lang="nl-NL" sz="2200" b="1" dirty="0">
                <a:solidFill>
                  <a:srgbClr val="7A5589"/>
                </a:solidFill>
                <a:latin typeface="Calibri" panose="020F0502020204030204" pitchFamily="34" charset="0"/>
              </a:rPr>
              <a:t>markt</a:t>
            </a:r>
            <a:br>
              <a:rPr lang="nl-NL" dirty="0">
                <a:solidFill>
                  <a:schemeClr val="bg1"/>
                </a:solidFill>
                <a:latin typeface="Calibri Light" panose="020F0302020204030204" pitchFamily="34" charset="0"/>
              </a:rPr>
            </a:br>
            <a:br>
              <a:rPr lang="nl-NL" dirty="0">
                <a:solidFill>
                  <a:schemeClr val="bg1"/>
                </a:solidFill>
                <a:latin typeface="Calibri Light" panose="020F0302020204030204" pitchFamily="34" charset="0"/>
              </a:rPr>
            </a:br>
            <a:r>
              <a:rPr lang="nl-NL" dirty="0">
                <a:solidFill>
                  <a:schemeClr val="bg1"/>
                </a:solidFill>
                <a:latin typeface="Calibri Light" panose="020F0302020204030204" pitchFamily="34" charset="0"/>
                <a:cs typeface="Calibri Light" panose="020F0302020204030204" pitchFamily="34" charset="0"/>
              </a:rPr>
              <a:t>Ontdek een toplocatie met enorm potentieel en een toenemende vraag. </a:t>
            </a:r>
          </a:p>
        </p:txBody>
      </p:sp>
      <p:sp>
        <p:nvSpPr>
          <p:cNvPr id="11" name="Tekstvak 10">
            <a:extLst>
              <a:ext uri="{FF2B5EF4-FFF2-40B4-BE49-F238E27FC236}">
                <a16:creationId xmlns:a16="http://schemas.microsoft.com/office/drawing/2014/main" id="{210133FB-92B0-A811-F9D8-5D6305DC2C4D}"/>
              </a:ext>
            </a:extLst>
          </p:cNvPr>
          <p:cNvSpPr txBox="1"/>
          <p:nvPr/>
        </p:nvSpPr>
        <p:spPr>
          <a:xfrm>
            <a:off x="8240164" y="3788475"/>
            <a:ext cx="2980832" cy="1538883"/>
          </a:xfrm>
          <a:prstGeom prst="rect">
            <a:avLst/>
          </a:prstGeom>
          <a:noFill/>
        </p:spPr>
        <p:txBody>
          <a:bodyPr wrap="square" rtlCol="0">
            <a:spAutoFit/>
          </a:bodyPr>
          <a:lstStyle/>
          <a:p>
            <a:r>
              <a:rPr lang="nl-NL" sz="2200" b="1" dirty="0">
                <a:solidFill>
                  <a:schemeClr val="bg1"/>
                </a:solidFill>
                <a:latin typeface="Calibri" panose="020F0502020204030204" pitchFamily="34" charset="0"/>
              </a:rPr>
              <a:t>Volledige </a:t>
            </a:r>
            <a:r>
              <a:rPr lang="nl-NL" sz="2200" b="1" dirty="0">
                <a:solidFill>
                  <a:srgbClr val="7A5589"/>
                </a:solidFill>
                <a:latin typeface="Calibri" panose="020F0502020204030204" pitchFamily="34" charset="0"/>
              </a:rPr>
              <a:t>steun</a:t>
            </a:r>
            <a:br>
              <a:rPr lang="nl-NL" dirty="0">
                <a:solidFill>
                  <a:schemeClr val="bg1"/>
                </a:solidFill>
                <a:latin typeface="Calibri Light" panose="020F0302020204030204" pitchFamily="34" charset="0"/>
              </a:rPr>
            </a:br>
            <a:br>
              <a:rPr lang="nl-NL" dirty="0">
                <a:solidFill>
                  <a:schemeClr val="bg1"/>
                </a:solidFill>
                <a:latin typeface="Calibri Light" panose="020F0302020204030204" pitchFamily="34" charset="0"/>
              </a:rPr>
            </a:br>
            <a:r>
              <a:rPr lang="nl-NL" dirty="0">
                <a:solidFill>
                  <a:schemeClr val="bg1"/>
                </a:solidFill>
                <a:latin typeface="Calibri Light" panose="020F0302020204030204" pitchFamily="34" charset="0"/>
                <a:cs typeface="Calibri Light" panose="020F0302020204030204" pitchFamily="34" charset="0"/>
              </a:rPr>
              <a:t>We denken actief mee en bieden ondernemers praktische ondersteuning. </a:t>
            </a:r>
          </a:p>
        </p:txBody>
      </p:sp>
      <p:pic>
        <p:nvPicPr>
          <p:cNvPr id="2" name="Afbeelding 1">
            <a:extLst>
              <a:ext uri="{FF2B5EF4-FFF2-40B4-BE49-F238E27FC236}">
                <a16:creationId xmlns:a16="http://schemas.microsoft.com/office/drawing/2014/main" id="{0043EC63-DFBD-7490-1705-E94FF1150EDC}"/>
              </a:ext>
            </a:extLst>
          </p:cNvPr>
          <p:cNvPicPr>
            <a:picLocks noChangeAspect="1"/>
          </p:cNvPicPr>
          <p:nvPr/>
        </p:nvPicPr>
        <p:blipFill>
          <a:blip r:embed="rId5"/>
          <a:srcRect/>
          <a:stretch/>
        </p:blipFill>
        <p:spPr>
          <a:xfrm>
            <a:off x="944670" y="873125"/>
            <a:ext cx="3700164" cy="1021398"/>
          </a:xfrm>
          <a:prstGeom prst="rect">
            <a:avLst/>
          </a:prstGeom>
        </p:spPr>
      </p:pic>
    </p:spTree>
    <p:extLst>
      <p:ext uri="{BB962C8B-B14F-4D97-AF65-F5344CB8AC3E}">
        <p14:creationId xmlns:p14="http://schemas.microsoft.com/office/powerpoint/2010/main" val="2626146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400" fill="hold"/>
                                        <p:tgtEl>
                                          <p:spTgt spid="2"/>
                                        </p:tgtEl>
                                        <p:attrNameLst>
                                          <p:attrName>ppt_x</p:attrName>
                                        </p:attrNameLst>
                                      </p:cBhvr>
                                      <p:tavLst>
                                        <p:tav tm="0">
                                          <p:val>
                                            <p:strVal val="0-#ppt_w/2"/>
                                          </p:val>
                                        </p:tav>
                                        <p:tav tm="100000">
                                          <p:val>
                                            <p:strVal val="#ppt_x"/>
                                          </p:val>
                                        </p:tav>
                                      </p:tavLst>
                                    </p:anim>
                                    <p:anim calcmode="lin" valueType="num">
                                      <p:cBhvr additive="base">
                                        <p:cTn id="8" dur="4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400" fill="hold"/>
                                        <p:tgtEl>
                                          <p:spTgt spid="7"/>
                                        </p:tgtEl>
                                        <p:attrNameLst>
                                          <p:attrName>ppt_w</p:attrName>
                                        </p:attrNameLst>
                                      </p:cBhvr>
                                      <p:tavLst>
                                        <p:tav tm="0">
                                          <p:val>
                                            <p:fltVal val="0"/>
                                          </p:val>
                                        </p:tav>
                                        <p:tav tm="100000">
                                          <p:val>
                                            <p:strVal val="#ppt_w"/>
                                          </p:val>
                                        </p:tav>
                                      </p:tavLst>
                                    </p:anim>
                                    <p:anim calcmode="lin" valueType="num">
                                      <p:cBhvr>
                                        <p:cTn id="14" dur="400" fill="hold"/>
                                        <p:tgtEl>
                                          <p:spTgt spid="7"/>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accel="50000" decel="50000" fill="hold" grpId="0"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 calcmode="lin" valueType="num">
                                      <p:cBhvr additive="base">
                                        <p:cTn id="19"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
                                            <p:txEl>
                                              <p:pRg st="0" end="0"/>
                                            </p:txEl>
                                          </p:spTgt>
                                        </p:tgtEl>
                                        <p:attrNameLst>
                                          <p:attrName>ppt_y</p:attrName>
                                        </p:attrNameLst>
                                      </p:cBhvr>
                                      <p:tavLst>
                                        <p:tav tm="0">
                                          <p:val>
                                            <p:strVal val="#ppt_y"/>
                                          </p:val>
                                        </p:tav>
                                        <p:tav tm="100000">
                                          <p:val>
                                            <p:strVal val="#ppt_y"/>
                                          </p:val>
                                        </p:tav>
                                      </p:tavLst>
                                    </p:anim>
                                  </p:childTnLst>
                                </p:cTn>
                              </p:par>
                              <p:par>
                                <p:cTn id="21" presetID="2" presetClass="entr" presetSubtype="8" accel="50000" decel="50000" fill="hold" grpId="0" nodeType="with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 calcmode="lin" valueType="num">
                                      <p:cBhvr additive="base">
                                        <p:cTn id="23" dur="500" fill="hold"/>
                                        <p:tgtEl>
                                          <p:spTgt spid="9">
                                            <p:txEl>
                                              <p:pRg st="1" end="1"/>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400" fill="hold"/>
                                        <p:tgtEl>
                                          <p:spTgt spid="6"/>
                                        </p:tgtEl>
                                        <p:attrNameLst>
                                          <p:attrName>ppt_w</p:attrName>
                                        </p:attrNameLst>
                                      </p:cBhvr>
                                      <p:tavLst>
                                        <p:tav tm="0">
                                          <p:val>
                                            <p:fltVal val="0"/>
                                          </p:val>
                                        </p:tav>
                                        <p:tav tm="100000">
                                          <p:val>
                                            <p:strVal val="#ppt_w"/>
                                          </p:val>
                                        </p:tav>
                                      </p:tavLst>
                                    </p:anim>
                                    <p:anim calcmode="lin" valueType="num">
                                      <p:cBhvr>
                                        <p:cTn id="30" dur="400" fill="hold"/>
                                        <p:tgtEl>
                                          <p:spTgt spid="6"/>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accel="50000" decel="50000" fill="hold" grpId="0" nodeType="clickEffect">
                                  <p:stCondLst>
                                    <p:cond delay="0"/>
                                  </p:stCondLst>
                                  <p:childTnLst>
                                    <p:set>
                                      <p:cBhvr>
                                        <p:cTn id="34" dur="1" fill="hold">
                                          <p:stCondLst>
                                            <p:cond delay="0"/>
                                          </p:stCondLst>
                                        </p:cTn>
                                        <p:tgtEl>
                                          <p:spTgt spid="10">
                                            <p:txEl>
                                              <p:pRg st="0" end="0"/>
                                            </p:txEl>
                                          </p:spTgt>
                                        </p:tgtEl>
                                        <p:attrNameLst>
                                          <p:attrName>style.visibility</p:attrName>
                                        </p:attrNameLst>
                                      </p:cBhvr>
                                      <p:to>
                                        <p:strVal val="visible"/>
                                      </p:to>
                                    </p:set>
                                    <p:anim calcmode="lin" valueType="num">
                                      <p:cBhvr additive="base">
                                        <p:cTn id="35"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p:cTn id="41" dur="400" fill="hold"/>
                                        <p:tgtEl>
                                          <p:spTgt spid="8"/>
                                        </p:tgtEl>
                                        <p:attrNameLst>
                                          <p:attrName>ppt_w</p:attrName>
                                        </p:attrNameLst>
                                      </p:cBhvr>
                                      <p:tavLst>
                                        <p:tav tm="0">
                                          <p:val>
                                            <p:fltVal val="0"/>
                                          </p:val>
                                        </p:tav>
                                        <p:tav tm="100000">
                                          <p:val>
                                            <p:strVal val="#ppt_w"/>
                                          </p:val>
                                        </p:tav>
                                      </p:tavLst>
                                    </p:anim>
                                    <p:anim calcmode="lin" valueType="num">
                                      <p:cBhvr>
                                        <p:cTn id="42" dur="400" fill="hold"/>
                                        <p:tgtEl>
                                          <p:spTgt spid="8"/>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accel="50000" decel="50000" fill="hold" grpId="0" nodeType="clickEffect">
                                  <p:stCondLst>
                                    <p:cond delay="0"/>
                                  </p:stCondLst>
                                  <p:childTnLst>
                                    <p:set>
                                      <p:cBhvr>
                                        <p:cTn id="46" dur="1" fill="hold">
                                          <p:stCondLst>
                                            <p:cond delay="0"/>
                                          </p:stCondLst>
                                        </p:cTn>
                                        <p:tgtEl>
                                          <p:spTgt spid="11">
                                            <p:txEl>
                                              <p:pRg st="0" end="0"/>
                                            </p:txEl>
                                          </p:spTgt>
                                        </p:tgtEl>
                                        <p:attrNameLst>
                                          <p:attrName>style.visibility</p:attrName>
                                        </p:attrNameLst>
                                      </p:cBhvr>
                                      <p:to>
                                        <p:strVal val="visible"/>
                                      </p:to>
                                    </p:set>
                                    <p:anim calcmode="lin" valueType="num">
                                      <p:cBhvr additive="base">
                                        <p:cTn id="47"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bldP spid="10" grpId="0" uiExpand="1" build="allAtOnce"/>
      <p:bldP spid="11" grpId="0" uiExpand="1" build="allAtOnce"/>
    </p:bld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43CDE00214F6B419805DC8B530102DC" ma:contentTypeVersion="14" ma:contentTypeDescription="Een nieuw document maken." ma:contentTypeScope="" ma:versionID="e2ddf901fa354af1536019514f47c2ae">
  <xsd:schema xmlns:xsd="http://www.w3.org/2001/XMLSchema" xmlns:xs="http://www.w3.org/2001/XMLSchema" xmlns:p="http://schemas.microsoft.com/office/2006/metadata/properties" xmlns:ns2="1469c1ca-6ab3-49f8-b9c2-090eb4738f4f" xmlns:ns3="d7659628-d5dc-40f9-b112-953c46dc0ec6" targetNamespace="http://schemas.microsoft.com/office/2006/metadata/properties" ma:root="true" ma:fieldsID="e3a1f9169c60abcc4add69569bfd4cc1" ns2:_="" ns3:_="">
    <xsd:import namespace="1469c1ca-6ab3-49f8-b9c2-090eb4738f4f"/>
    <xsd:import namespace="d7659628-d5dc-40f9-b112-953c46dc0ec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LengthInSeconds" minOccurs="0"/>
                <xsd:element ref="ns2:MediaServiceLocation" minOccurs="0"/>
                <xsd:element ref="ns2:MediaServiceBillingMetadata" minOccurs="0"/>
                <xsd:element ref="ns2:Datumentij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69c1ca-6ab3-49f8-b9c2-090eb4738f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Afbeeldingtags" ma:readOnly="false" ma:fieldId="{5cf76f15-5ced-4ddc-b409-7134ff3c332f}" ma:taxonomyMulti="true" ma:sspId="b054a357-1465-48f4-bc48-fc550fd52253"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element name="MediaServiceBillingMetadata" ma:index="20" nillable="true" ma:displayName="MediaServiceBillingMetadata" ma:hidden="true" ma:internalName="MediaServiceBillingMetadata" ma:readOnly="true">
      <xsd:simpleType>
        <xsd:restriction base="dms:Note"/>
      </xsd:simpleType>
    </xsd:element>
    <xsd:element name="Datumentijd" ma:index="21" nillable="true" ma:displayName="Datum en tijd " ma:format="DateTime" ma:internalName="Datumentijd">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d7659628-d5dc-40f9-b112-953c46dc0ec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4ec41854-4e12-4bbd-ae74-afc9ad446599}" ma:internalName="TaxCatchAll" ma:showField="CatchAllData" ma:web="d7659628-d5dc-40f9-b112-953c46dc0ec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469c1ca-6ab3-49f8-b9c2-090eb4738f4f">
      <Terms xmlns="http://schemas.microsoft.com/office/infopath/2007/PartnerControls"/>
    </lcf76f155ced4ddcb4097134ff3c332f>
    <Datumentijd xmlns="1469c1ca-6ab3-49f8-b9c2-090eb4738f4f" xsi:nil="true"/>
    <TaxCatchAll xmlns="d7659628-d5dc-40f9-b112-953c46dc0ec6" xsi:nil="true"/>
  </documentManagement>
</p:properties>
</file>

<file path=customXml/itemProps1.xml><?xml version="1.0" encoding="utf-8"?>
<ds:datastoreItem xmlns:ds="http://schemas.openxmlformats.org/officeDocument/2006/customXml" ds:itemID="{3D9F58CB-1536-4766-B663-0917CBD237EA}"/>
</file>

<file path=customXml/itemProps2.xml><?xml version="1.0" encoding="utf-8"?>
<ds:datastoreItem xmlns:ds="http://schemas.openxmlformats.org/officeDocument/2006/customXml" ds:itemID="{0602A870-7A6E-4D74-95A3-59C68FE3C919}"/>
</file>

<file path=customXml/itemProps3.xml><?xml version="1.0" encoding="utf-8"?>
<ds:datastoreItem xmlns:ds="http://schemas.openxmlformats.org/officeDocument/2006/customXml" ds:itemID="{991ABFFD-F2A3-4ADC-9CF6-F3A0CFAFCCD8}"/>
</file>

<file path=docProps/app.xml><?xml version="1.0" encoding="utf-8"?>
<Properties xmlns="http://schemas.openxmlformats.org/officeDocument/2006/extended-properties" xmlns:vt="http://schemas.openxmlformats.org/officeDocument/2006/docPropsVTypes">
  <TotalTime>7643</TotalTime>
  <Words>325</Words>
  <Application>Microsoft Macintosh PowerPoint</Application>
  <PresentationFormat>Breedbeeld</PresentationFormat>
  <Paragraphs>19</Paragraphs>
  <Slides>10</Slides>
  <Notes>1</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10</vt:i4>
      </vt:variant>
    </vt:vector>
  </HeadingPairs>
  <TitlesOfParts>
    <vt:vector size="14" baseType="lpstr">
      <vt:lpstr>Arial</vt:lpstr>
      <vt:lpstr>Calibri</vt:lpstr>
      <vt:lpstr>Calibri Light</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Ryan Kusters</dc:creator>
  <cp:lastModifiedBy>Microsoft Office User</cp:lastModifiedBy>
  <cp:revision>34</cp:revision>
  <dcterms:created xsi:type="dcterms:W3CDTF">2025-12-17T08:37:49Z</dcterms:created>
  <dcterms:modified xsi:type="dcterms:W3CDTF">2026-03-30T12:32:05Z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0x010100943CDE00214F6B419805DC8B530102DC</vt:lpwstr>
  </property>
</Properties>
</file>